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555" r:id="rId3"/>
    <p:sldId id="568" r:id="rId4"/>
    <p:sldId id="556" r:id="rId5"/>
    <p:sldId id="557" r:id="rId6"/>
    <p:sldId id="569" r:id="rId7"/>
    <p:sldId id="558" r:id="rId8"/>
    <p:sldId id="559" r:id="rId9"/>
    <p:sldId id="561" r:id="rId10"/>
    <p:sldId id="570" r:id="rId11"/>
    <p:sldId id="560" r:id="rId12"/>
    <p:sldId id="562" r:id="rId13"/>
    <p:sldId id="564" r:id="rId14"/>
    <p:sldId id="563" r:id="rId15"/>
    <p:sldId id="567" r:id="rId16"/>
    <p:sldId id="565" r:id="rId17"/>
    <p:sldId id="566" r:id="rId18"/>
    <p:sldId id="572" r:id="rId19"/>
    <p:sldId id="571" r:id="rId20"/>
    <p:sldId id="554" r:id="rId21"/>
  </p:sldIdLst>
  <p:sldSz cx="12192000" cy="6858000"/>
  <p:notesSz cx="6761163" cy="99425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4748" autoAdjust="0"/>
  </p:normalViewPr>
  <p:slideViewPr>
    <p:cSldViewPr snapToGrid="0">
      <p:cViewPr varScale="1">
        <p:scale>
          <a:sx n="53" d="100"/>
          <a:sy n="53" d="100"/>
        </p:scale>
        <p:origin x="1795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1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885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D0F1D91-57A7-4DF0-845C-2A4D460F9881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29837" cy="49885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29762" y="9443663"/>
            <a:ext cx="2929837" cy="49885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0962E8AE-E9F2-4929-BF6D-009CED3370A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43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4765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154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1295467" y="1916833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946427" y="3933056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661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4207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ia számának helye 6">
            <a:extLst>
              <a:ext uri="{FF2B5EF4-FFF2-40B4-BE49-F238E27FC236}">
                <a16:creationId xmlns:a16="http://schemas.microsoft.com/office/drawing/2014/main" id="{7A21BA40-3F02-4796-B9F9-2F386959C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448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ia számának helye 6">
            <a:extLst>
              <a:ext uri="{FF2B5EF4-FFF2-40B4-BE49-F238E27FC236}">
                <a16:creationId xmlns:a16="http://schemas.microsoft.com/office/drawing/2014/main" id="{53E8FA49-B5D8-4E25-892A-2A32DCF78C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663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ia számának helye 6">
            <a:extLst>
              <a:ext uri="{FF2B5EF4-FFF2-40B4-BE49-F238E27FC236}">
                <a16:creationId xmlns:a16="http://schemas.microsoft.com/office/drawing/2014/main" id="{F70CBF91-5EE0-484C-B308-03F856C3C2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974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829CA0-E457-40CE-A54F-7A17AF769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550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ia számának helye 6">
            <a:extLst>
              <a:ext uri="{FF2B5EF4-FFF2-40B4-BE49-F238E27FC236}">
                <a16:creationId xmlns:a16="http://schemas.microsoft.com/office/drawing/2014/main" id="{0D0EC726-1E18-499F-B9DF-28CE49A723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8610600" y="612457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62E8AE-E9F2-4929-BF6D-009CED3370A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37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211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4602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2981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357893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4379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24772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S:\NKE_SIRH_KSI\Social_Media\Koncepcio_prezi\NKE_emblema_fekete_CMYK.png"/>
          <p:cNvPicPr>
            <a:picLocks noChangeAspect="1" noChangeArrowheads="1"/>
          </p:cNvPicPr>
          <p:nvPr/>
        </p:nvPicPr>
        <p:blipFill rotWithShape="1">
          <a:blip r:embed="rId11" cstate="screen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42120" y="2130641"/>
            <a:ext cx="6249881" cy="472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043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cxnSp>
        <p:nvCxnSpPr>
          <p:cNvPr id="19" name="Egyenes összekötő 18"/>
          <p:cNvCxnSpPr/>
          <p:nvPr/>
        </p:nvCxnSpPr>
        <p:spPr>
          <a:xfrm>
            <a:off x="4804642" y="6146140"/>
            <a:ext cx="2582717" cy="0"/>
          </a:xfrm>
          <a:prstGeom prst="line">
            <a:avLst/>
          </a:prstGeom>
          <a:ln>
            <a:solidFill>
              <a:srgbClr val="8E17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églalap 3"/>
          <p:cNvSpPr/>
          <p:nvPr/>
        </p:nvSpPr>
        <p:spPr>
          <a:xfrm>
            <a:off x="0" y="1"/>
            <a:ext cx="599717" cy="6858001"/>
          </a:xfrm>
          <a:prstGeom prst="rect">
            <a:avLst/>
          </a:prstGeom>
          <a:solidFill>
            <a:srgbClr val="8E1727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A2BE3-4489-4F05-8A17-BC2D07CD68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40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8E172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ass.mtak.hu/search/database?search=Scopus%20A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24429" y="2337595"/>
            <a:ext cx="9651213" cy="1548519"/>
          </a:xfrm>
        </p:spPr>
        <p:txBody>
          <a:bodyPr>
            <a:noAutofit/>
          </a:bodyPr>
          <a:lstStyle/>
          <a:p>
            <a:pPr algn="ctr"/>
            <a:r>
              <a:rPr lang="hu-HU" sz="3600" dirty="0"/>
              <a:t>Bevezetés a </a:t>
            </a:r>
            <a:r>
              <a:rPr lang="hu-HU" sz="3600" dirty="0" err="1"/>
              <a:t>Scopus</a:t>
            </a:r>
            <a:r>
              <a:rPr lang="hu-HU" sz="3600" dirty="0"/>
              <a:t> MI használatába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33378" y="3429000"/>
            <a:ext cx="9833317" cy="3029125"/>
          </a:xfrm>
        </p:spPr>
        <p:txBody>
          <a:bodyPr>
            <a:normAutofit lnSpcReduction="10000"/>
          </a:bodyPr>
          <a:lstStyle/>
          <a:p>
            <a:pPr algn="ctr"/>
            <a:r>
              <a:rPr lang="hu-HU" sz="2800" dirty="0"/>
              <a:t>Helyszín:</a:t>
            </a:r>
          </a:p>
          <a:p>
            <a:pPr algn="ctr"/>
            <a:r>
              <a:rPr lang="hu-HU" sz="2800" dirty="0"/>
              <a:t>Miskolci Egyetem </a:t>
            </a:r>
          </a:p>
          <a:p>
            <a:pPr algn="ctr"/>
            <a:r>
              <a:rPr lang="pt-BR" sz="2800" dirty="0"/>
              <a:t>Szenátus terem (A/4. épület I. emelet 149.)</a:t>
            </a:r>
            <a:r>
              <a:rPr lang="hu-HU" sz="2800" dirty="0"/>
              <a:t> </a:t>
            </a:r>
          </a:p>
          <a:p>
            <a:pPr algn="ctr"/>
            <a:r>
              <a:rPr lang="hu-HU" sz="2800" dirty="0"/>
              <a:t>Időpont: 2026. február 2.</a:t>
            </a:r>
          </a:p>
          <a:p>
            <a:pPr algn="ctr"/>
            <a:r>
              <a:rPr lang="hu-HU" sz="2800" dirty="0"/>
              <a:t>Dr. habil Sasvári Péter</a:t>
            </a:r>
          </a:p>
          <a:p>
            <a:pPr algn="ctr"/>
            <a:r>
              <a:rPr lang="hu-HU" sz="2800" dirty="0"/>
              <a:t>E-mail: sasvari.peter@uni-miskolc.hu</a:t>
            </a:r>
          </a:p>
        </p:txBody>
      </p:sp>
    </p:spTree>
    <p:extLst>
      <p:ext uri="{BB962C8B-B14F-4D97-AF65-F5344CB8AC3E}">
        <p14:creationId xmlns:p14="http://schemas.microsoft.com/office/powerpoint/2010/main" val="22819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28"/>
    </mc:Choice>
    <mc:Fallback xmlns="">
      <p:transition spd="slow" advTm="1792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754EF3-2283-78EF-41C8-6B73E673E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3.1. </a:t>
            </a:r>
            <a:r>
              <a:rPr lang="hu-HU" b="1" dirty="0" err="1"/>
              <a:t>Summary</a:t>
            </a:r>
            <a:r>
              <a:rPr lang="hu-HU" b="1" dirty="0"/>
              <a:t> </a:t>
            </a:r>
            <a:r>
              <a:rPr lang="hu-HU" dirty="0"/>
              <a:t>(Összefoglaló)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8AE8F4C-97C0-2D69-B7ED-ECCA63829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/>
              <a:t>Részei: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/>
              <a:t>(</a:t>
            </a:r>
            <a:r>
              <a:rPr lang="hu-HU" b="1" dirty="0" err="1"/>
              <a:t>Title</a:t>
            </a:r>
            <a:r>
              <a:rPr lang="hu-HU" b="1" dirty="0"/>
              <a:t>) </a:t>
            </a:r>
            <a:r>
              <a:rPr lang="hu-HU" dirty="0"/>
              <a:t>(Cím / Témacím)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Intro</a:t>
            </a:r>
            <a:r>
              <a:rPr lang="hu-HU" b="1" dirty="0"/>
              <a:t> </a:t>
            </a:r>
            <a:r>
              <a:rPr lang="hu-HU" b="1" dirty="0" err="1"/>
              <a:t>paragraph</a:t>
            </a:r>
            <a:r>
              <a:rPr lang="hu-HU" b="1" dirty="0"/>
              <a:t> </a:t>
            </a:r>
            <a:r>
              <a:rPr lang="hu-HU" dirty="0"/>
              <a:t>(Bevezető összefoglalás)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/>
              <a:t>Key </a:t>
            </a:r>
            <a:r>
              <a:rPr lang="hu-HU" b="1" dirty="0" err="1"/>
              <a:t>sections</a:t>
            </a:r>
            <a:r>
              <a:rPr lang="hu-HU" dirty="0"/>
              <a:t> (Kulcstémák / Fő alfejezetek)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Purpose</a:t>
            </a:r>
            <a:r>
              <a:rPr lang="hu-HU" b="1" dirty="0"/>
              <a:t> / </a:t>
            </a:r>
            <a:r>
              <a:rPr lang="hu-HU" b="1" dirty="0" err="1"/>
              <a:t>Applicability</a:t>
            </a:r>
            <a:r>
              <a:rPr lang="hu-HU" b="1" dirty="0"/>
              <a:t> / </a:t>
            </a:r>
            <a:r>
              <a:rPr lang="hu-HU" b="1" dirty="0" err="1"/>
              <a:t>Challenges</a:t>
            </a:r>
            <a:r>
              <a:rPr lang="hu-HU" dirty="0"/>
              <a:t> (Cél / Alkalmazhatóság / Kihívások)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Implementation</a:t>
            </a:r>
            <a:r>
              <a:rPr lang="hu-HU" b="1" dirty="0"/>
              <a:t> </a:t>
            </a:r>
            <a:r>
              <a:rPr lang="hu-HU" b="1" dirty="0" err="1"/>
              <a:t>Issues</a:t>
            </a:r>
            <a:r>
              <a:rPr lang="hu-HU" b="1" dirty="0"/>
              <a:t> </a:t>
            </a:r>
            <a:r>
              <a:rPr lang="hu-HU" dirty="0"/>
              <a:t>(Megvalósítási (érvényesítési) problémák)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Legal</a:t>
            </a:r>
            <a:r>
              <a:rPr lang="hu-HU" b="1" dirty="0"/>
              <a:t> and </a:t>
            </a:r>
            <a:r>
              <a:rPr lang="hu-HU" b="1" dirty="0" err="1"/>
              <a:t>Regulatory</a:t>
            </a:r>
            <a:r>
              <a:rPr lang="hu-HU" b="1" dirty="0"/>
              <a:t> Context </a:t>
            </a:r>
            <a:r>
              <a:rPr lang="hu-HU" dirty="0"/>
              <a:t>(Jogi és szabályozási kontextus)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References</a:t>
            </a:r>
            <a:r>
              <a:rPr lang="hu-HU" dirty="0"/>
              <a:t> (Hivatkozások)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740ED05-032E-9378-1738-CCEF496F6E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3772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E02FCE-3C1A-F0AF-C3CE-B4EFAEAAE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3.2. </a:t>
            </a:r>
            <a:r>
              <a:rPr lang="hu-HU" b="1" dirty="0" err="1"/>
              <a:t>Conclusion</a:t>
            </a:r>
            <a:r>
              <a:rPr lang="hu-HU" dirty="0"/>
              <a:t> (Következtetések, Összegzés) 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6C95EA6-7E52-4849-4B97-A3C204536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b="1" dirty="0"/>
              <a:t>Mit csinál?</a:t>
            </a:r>
            <a:endParaRPr lang="hu-HU" dirty="0"/>
          </a:p>
          <a:p>
            <a:pPr lvl="1"/>
            <a:r>
              <a:rPr lang="hu-HU" dirty="0"/>
              <a:t>Rövid, szintetizált </a:t>
            </a:r>
            <a:r>
              <a:rPr lang="hu-HU" b="1" dirty="0"/>
              <a:t>összegzést ad a témáról</a:t>
            </a:r>
            <a:r>
              <a:rPr lang="hu-HU" dirty="0"/>
              <a:t> a </a:t>
            </a:r>
            <a:r>
              <a:rPr lang="hu-HU" dirty="0" err="1"/>
              <a:t>Scopus</a:t>
            </a:r>
            <a:r>
              <a:rPr lang="hu-HU" dirty="0"/>
              <a:t>-indexelt szakirodalom alapján.</a:t>
            </a:r>
          </a:p>
          <a:p>
            <a:pPr lvl="1"/>
            <a:r>
              <a:rPr lang="hu-HU" dirty="0"/>
              <a:t>Kiemeli a </a:t>
            </a:r>
            <a:r>
              <a:rPr lang="hu-HU" b="1" dirty="0"/>
              <a:t>fő konszenzusokat és domináns megállapításokat</a:t>
            </a:r>
            <a:r>
              <a:rPr lang="hu-HU" dirty="0"/>
              <a:t>.</a:t>
            </a:r>
          </a:p>
          <a:p>
            <a:r>
              <a:rPr lang="hu-HU" b="1" dirty="0"/>
              <a:t>Mire jó?</a:t>
            </a:r>
            <a:endParaRPr lang="hu-HU" dirty="0"/>
          </a:p>
          <a:p>
            <a:pPr lvl="1"/>
            <a:r>
              <a:rPr lang="hu-HU" dirty="0"/>
              <a:t>Gyors </a:t>
            </a:r>
            <a:r>
              <a:rPr lang="hu-HU" dirty="0" err="1"/>
              <a:t>tematizálásra</a:t>
            </a:r>
            <a:r>
              <a:rPr lang="hu-HU" dirty="0"/>
              <a:t>.</a:t>
            </a:r>
          </a:p>
          <a:p>
            <a:pPr lvl="1"/>
            <a:r>
              <a:rPr lang="hu-HU" dirty="0"/>
              <a:t>Kutatási probléma megfogalmazásának előkészítésére.</a:t>
            </a:r>
          </a:p>
          <a:p>
            <a:pPr lvl="1"/>
            <a:r>
              <a:rPr lang="hu-HU" dirty="0"/>
              <a:t>Grant- vagy cikkbevezetés gondolati vázlatához.</a:t>
            </a:r>
          </a:p>
          <a:p>
            <a:r>
              <a:rPr lang="hu-HU" b="1" dirty="0"/>
              <a:t>Mire nem?</a:t>
            </a:r>
            <a:endParaRPr lang="hu-HU" dirty="0"/>
          </a:p>
          <a:p>
            <a:pPr lvl="1"/>
            <a:r>
              <a:rPr lang="hu-HU" dirty="0"/>
              <a:t>Nem tekinthető tudományos következtetésnek.</a:t>
            </a:r>
          </a:p>
          <a:p>
            <a:pPr lvl="1"/>
            <a:r>
              <a:rPr lang="hu-HU" dirty="0"/>
              <a:t>Nem hivatkozható eredményként.</a:t>
            </a:r>
          </a:p>
          <a:p>
            <a:endParaRPr lang="hu-HU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C697A5D-BAD5-5354-75D6-10D23A4A8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7166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809AFB-8E64-6277-651C-D8016200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1" y="41997"/>
            <a:ext cx="10972800" cy="1143000"/>
          </a:xfrm>
        </p:spPr>
        <p:txBody>
          <a:bodyPr>
            <a:normAutofit/>
          </a:bodyPr>
          <a:lstStyle/>
          <a:p>
            <a:r>
              <a:rPr lang="hu-HU" dirty="0"/>
              <a:t>3.3. </a:t>
            </a:r>
            <a:r>
              <a:rPr lang="hu-HU" b="1" dirty="0" err="1"/>
              <a:t>Concept</a:t>
            </a:r>
            <a:r>
              <a:rPr lang="hu-HU" b="1" dirty="0"/>
              <a:t> Map </a:t>
            </a:r>
            <a:r>
              <a:rPr lang="hu-HU" dirty="0"/>
              <a:t>(Fogalmi térkép) </a:t>
            </a:r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DDB09477-AE45-DC91-C4C6-F512B2415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401" y="1070916"/>
            <a:ext cx="5384800" cy="42050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b="1" dirty="0"/>
              <a:t>Mit csinál?</a:t>
            </a:r>
            <a:endParaRPr lang="hu-HU" dirty="0"/>
          </a:p>
          <a:p>
            <a:pPr lvl="1"/>
            <a:r>
              <a:rPr lang="hu-HU" dirty="0"/>
              <a:t>Vizualizálja a téma </a:t>
            </a:r>
            <a:r>
              <a:rPr lang="hu-HU" b="1" dirty="0"/>
              <a:t>fő fogalmait és azok kapcsolatait</a:t>
            </a:r>
            <a:r>
              <a:rPr lang="hu-HU" dirty="0"/>
              <a:t>.</a:t>
            </a:r>
          </a:p>
          <a:p>
            <a:pPr lvl="1"/>
            <a:r>
              <a:rPr lang="hu-HU" dirty="0"/>
              <a:t>Tematikus klasztereket hoz létre (pl. módszerek, alkalmazási területek, hatások).</a:t>
            </a:r>
          </a:p>
          <a:p>
            <a:pPr marL="0" indent="0">
              <a:buNone/>
            </a:pPr>
            <a:r>
              <a:rPr lang="hu-HU" b="1" dirty="0"/>
              <a:t>Mire jó?</a:t>
            </a:r>
            <a:endParaRPr lang="hu-HU" dirty="0"/>
          </a:p>
          <a:p>
            <a:pPr lvl="1"/>
            <a:r>
              <a:rPr lang="hu-HU" dirty="0"/>
              <a:t>Interdiszciplináris összefüggések feltárására.</a:t>
            </a:r>
          </a:p>
          <a:p>
            <a:pPr lvl="1"/>
            <a:r>
              <a:rPr lang="hu-HU" dirty="0"/>
              <a:t>Hallgatók számára a „nagy kép” megértésére.</a:t>
            </a:r>
          </a:p>
          <a:p>
            <a:pPr lvl="1"/>
            <a:r>
              <a:rPr lang="hu-HU" dirty="0"/>
              <a:t>Kulcsszó-stratégia kialakításához (</a:t>
            </a:r>
            <a:r>
              <a:rPr lang="hu-HU" dirty="0" err="1"/>
              <a:t>Scopus</a:t>
            </a:r>
            <a:r>
              <a:rPr lang="hu-HU" dirty="0"/>
              <a:t>, </a:t>
            </a:r>
            <a:r>
              <a:rPr lang="hu-HU" dirty="0" err="1"/>
              <a:t>WoS</a:t>
            </a:r>
            <a:r>
              <a:rPr lang="hu-HU" dirty="0"/>
              <a:t>).</a:t>
            </a:r>
          </a:p>
          <a:p>
            <a:pPr marL="0" indent="0">
              <a:buNone/>
            </a:pPr>
            <a:r>
              <a:rPr lang="hu-HU" b="1" dirty="0"/>
              <a:t>Mire nem?</a:t>
            </a:r>
            <a:endParaRPr lang="hu-HU" dirty="0"/>
          </a:p>
          <a:p>
            <a:pPr lvl="1"/>
            <a:r>
              <a:rPr lang="hu-HU" dirty="0"/>
              <a:t>Nem helyettesít tárgyszavas vagy tezaurusz-alapú (előre definiált, ellenőrzött fogalomrendszer) elemzést.</a:t>
            </a:r>
          </a:p>
          <a:p>
            <a:pPr lvl="1"/>
            <a:r>
              <a:rPr lang="hu-HU" dirty="0"/>
              <a:t>Nem formális hálózatelemzés.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D13E496-C201-8C63-F8BD-20B903B1CA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12</a:t>
            </a:fld>
            <a:endParaRPr lang="hu-HU"/>
          </a:p>
        </p:txBody>
      </p:sp>
      <p:pic>
        <p:nvPicPr>
          <p:cNvPr id="8" name="Tartalom helye 7">
            <a:extLst>
              <a:ext uri="{FF2B5EF4-FFF2-40B4-BE49-F238E27FC236}">
                <a16:creationId xmlns:a16="http://schemas.microsoft.com/office/drawing/2014/main" id="{2460D3AA-E41B-F84C-2DE5-7B57EAECC87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99201" y="908202"/>
            <a:ext cx="5384800" cy="3028950"/>
          </a:xfrm>
          <a:prstGeom prst="rect">
            <a:avLst/>
          </a:prstGeom>
        </p:spPr>
      </p:pic>
      <p:sp>
        <p:nvSpPr>
          <p:cNvPr id="10" name="Szövegdoboz 9">
            <a:extLst>
              <a:ext uri="{FF2B5EF4-FFF2-40B4-BE49-F238E27FC236}">
                <a16:creationId xmlns:a16="http://schemas.microsoft.com/office/drawing/2014/main" id="{42905F4E-B04B-DFB8-4410-70AD2360CC33}"/>
              </a:ext>
            </a:extLst>
          </p:cNvPr>
          <p:cNvSpPr txBox="1"/>
          <p:nvPr/>
        </p:nvSpPr>
        <p:spPr>
          <a:xfrm>
            <a:off x="660401" y="4670983"/>
            <a:ext cx="518628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/>
              <a:t>Pl. </a:t>
            </a:r>
            <a:r>
              <a:rPr lang="en-US" dirty="0"/>
              <a:t>What is the role of FIFA's solidarity principle in player transfers?</a:t>
            </a:r>
            <a:r>
              <a:rPr lang="hu-HU" dirty="0"/>
              <a:t> (Mi a FIFA szolidaritási elvének szerepe a játékosok átigazolásában?)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3D09EDEB-817F-E846-42D8-5E269EDCE997}"/>
              </a:ext>
            </a:extLst>
          </p:cNvPr>
          <p:cNvSpPr txBox="1"/>
          <p:nvPr/>
        </p:nvSpPr>
        <p:spPr>
          <a:xfrm>
            <a:off x="5613010" y="3937152"/>
            <a:ext cx="647739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400" b="1" dirty="0" err="1"/>
              <a:t>FIFA’s</a:t>
            </a:r>
            <a:r>
              <a:rPr lang="hu-HU" sz="1400" b="1" dirty="0"/>
              <a:t> </a:t>
            </a:r>
            <a:r>
              <a:rPr lang="hu-HU" sz="1400" b="1" dirty="0" err="1"/>
              <a:t>Solidarity</a:t>
            </a:r>
            <a:r>
              <a:rPr lang="hu-HU" sz="1400" b="1" dirty="0"/>
              <a:t> </a:t>
            </a:r>
            <a:r>
              <a:rPr lang="hu-HU" sz="1400" b="1" dirty="0" err="1"/>
              <a:t>Principle</a:t>
            </a:r>
            <a:r>
              <a:rPr lang="hu-HU" sz="1400" dirty="0"/>
              <a:t>→ A FIFA szolidaritási elve</a:t>
            </a:r>
          </a:p>
          <a:p>
            <a:pPr lvl="1"/>
            <a:r>
              <a:rPr lang="hu-HU" sz="1400" b="1" dirty="0" err="1"/>
              <a:t>Impact</a:t>
            </a:r>
            <a:r>
              <a:rPr lang="hu-HU" sz="1400" b="1" dirty="0"/>
              <a:t> </a:t>
            </a:r>
            <a:r>
              <a:rPr lang="hu-HU" sz="1400" b="1" dirty="0" err="1"/>
              <a:t>on</a:t>
            </a:r>
            <a:r>
              <a:rPr lang="hu-HU" sz="1400" b="1" dirty="0"/>
              <a:t> </a:t>
            </a:r>
            <a:r>
              <a:rPr lang="hu-HU" sz="1400" b="1" dirty="0" err="1"/>
              <a:t>Players</a:t>
            </a:r>
            <a:r>
              <a:rPr lang="hu-HU" sz="1400" dirty="0"/>
              <a:t>→ Hatás a játékosokra</a:t>
            </a:r>
          </a:p>
          <a:p>
            <a:pPr lvl="2"/>
            <a:r>
              <a:rPr lang="hu-HU" sz="1400" dirty="0" err="1"/>
              <a:t>Benefits-Distribution</a:t>
            </a:r>
            <a:r>
              <a:rPr lang="hu-HU" sz="1400" dirty="0"/>
              <a:t>→ Juttatások elosztása</a:t>
            </a:r>
          </a:p>
          <a:p>
            <a:pPr lvl="2"/>
            <a:r>
              <a:rPr lang="hu-HU" sz="1400" dirty="0" err="1"/>
              <a:t>Player</a:t>
            </a:r>
            <a:r>
              <a:rPr lang="hu-HU" sz="1400" dirty="0"/>
              <a:t> </a:t>
            </a:r>
            <a:r>
              <a:rPr lang="hu-HU" sz="1400" dirty="0" err="1"/>
              <a:t>Value</a:t>
            </a:r>
            <a:r>
              <a:rPr lang="hu-HU" sz="1400" dirty="0"/>
              <a:t> </a:t>
            </a:r>
            <a:r>
              <a:rPr lang="hu-HU" sz="1400" dirty="0" err="1"/>
              <a:t>Prediction</a:t>
            </a:r>
            <a:r>
              <a:rPr lang="hu-HU" sz="1400" dirty="0"/>
              <a:t>→ Játékosérték-előrejelzés</a:t>
            </a:r>
          </a:p>
          <a:p>
            <a:pPr lvl="1"/>
            <a:r>
              <a:rPr lang="hu-HU" sz="1400" b="1" dirty="0" err="1"/>
              <a:t>Regulations</a:t>
            </a:r>
            <a:r>
              <a:rPr lang="hu-HU" sz="1400" dirty="0"/>
              <a:t>→ Szabályozás</a:t>
            </a:r>
          </a:p>
          <a:p>
            <a:pPr lvl="2"/>
            <a:r>
              <a:rPr lang="hu-HU" sz="1400" dirty="0"/>
              <a:t>CJEU and EU Law→ Az Európai Unió Bíróságának (EUB) gyakorlata és az uniós jog</a:t>
            </a:r>
          </a:p>
          <a:p>
            <a:pPr lvl="2"/>
            <a:r>
              <a:rPr lang="hu-HU" sz="1400" dirty="0" err="1"/>
              <a:t>FIFA’s</a:t>
            </a:r>
            <a:r>
              <a:rPr lang="hu-HU" sz="1400" dirty="0"/>
              <a:t> RSTP→ A FIFA Játékosok Státuszára és Átigazolására vonatkozó Szabályzata (RSTP)</a:t>
            </a:r>
          </a:p>
          <a:p>
            <a:pPr lvl="1"/>
            <a:r>
              <a:rPr lang="hu-HU" sz="1400" b="1" dirty="0" err="1"/>
              <a:t>Mechanisms</a:t>
            </a:r>
            <a:r>
              <a:rPr lang="hu-HU" sz="1400" dirty="0"/>
              <a:t>→ Mechanizmusok</a:t>
            </a:r>
          </a:p>
          <a:p>
            <a:pPr lvl="2"/>
            <a:r>
              <a:rPr lang="hu-HU" sz="1400" dirty="0" err="1"/>
              <a:t>Training</a:t>
            </a:r>
            <a:r>
              <a:rPr lang="hu-HU" sz="1400" dirty="0"/>
              <a:t> </a:t>
            </a:r>
            <a:r>
              <a:rPr lang="hu-HU" sz="1400" dirty="0" err="1"/>
              <a:t>Compensation</a:t>
            </a:r>
            <a:r>
              <a:rPr lang="hu-HU" sz="1400" dirty="0"/>
              <a:t>→ Képzési kártalanítás</a:t>
            </a:r>
          </a:p>
          <a:p>
            <a:pPr lvl="2"/>
            <a:r>
              <a:rPr lang="hu-HU" sz="1400" dirty="0" err="1"/>
              <a:t>Solidarity</a:t>
            </a:r>
            <a:r>
              <a:rPr lang="hu-HU" sz="1400" dirty="0"/>
              <a:t> </a:t>
            </a:r>
            <a:r>
              <a:rPr lang="hu-HU" sz="1400" dirty="0" err="1"/>
              <a:t>Contribution</a:t>
            </a:r>
            <a:r>
              <a:rPr lang="hu-HU" sz="1400" dirty="0"/>
              <a:t>→ Szolidaritási hozzájárulás</a:t>
            </a:r>
          </a:p>
        </p:txBody>
      </p:sp>
    </p:spTree>
    <p:extLst>
      <p:ext uri="{BB962C8B-B14F-4D97-AF65-F5344CB8AC3E}">
        <p14:creationId xmlns:p14="http://schemas.microsoft.com/office/powerpoint/2010/main" val="3160736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8B275D-F881-5A5A-22B0-53D36BB14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3.4. </a:t>
            </a:r>
            <a:r>
              <a:rPr lang="hu-HU" b="1" dirty="0" err="1"/>
              <a:t>Topic</a:t>
            </a:r>
            <a:r>
              <a:rPr lang="hu-HU" b="1" dirty="0"/>
              <a:t> </a:t>
            </a:r>
            <a:r>
              <a:rPr lang="hu-HU" b="1" dirty="0" err="1"/>
              <a:t>Experts</a:t>
            </a:r>
            <a:r>
              <a:rPr lang="hu-HU" b="1" dirty="0"/>
              <a:t> </a:t>
            </a:r>
            <a:r>
              <a:rPr lang="hu-HU" dirty="0"/>
              <a:t>(Témaszakértők)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92DB42-5823-E48A-93CF-9FE0AF4A6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/>
              <a:t>Mit csinál?</a:t>
            </a:r>
            <a:endParaRPr lang="hu-HU" dirty="0"/>
          </a:p>
          <a:p>
            <a:r>
              <a:rPr lang="hu-HU" dirty="0"/>
              <a:t>Azonosítja a témában </a:t>
            </a:r>
            <a:r>
              <a:rPr lang="hu-HU" b="1" dirty="0"/>
              <a:t>legaktívabb és legnagyobb hatású szerzőket</a:t>
            </a:r>
            <a:r>
              <a:rPr lang="hu-HU" dirty="0"/>
              <a:t>.</a:t>
            </a:r>
          </a:p>
          <a:p>
            <a:r>
              <a:rPr lang="hu-HU" dirty="0"/>
              <a:t>Jellemzően publikációszám és idézettség alapján.</a:t>
            </a:r>
          </a:p>
          <a:p>
            <a:pPr marL="0" indent="0">
              <a:buNone/>
            </a:pPr>
            <a:r>
              <a:rPr lang="hu-HU" b="1" dirty="0"/>
              <a:t>Mire jó?</a:t>
            </a:r>
            <a:endParaRPr lang="hu-HU" dirty="0"/>
          </a:p>
          <a:p>
            <a:r>
              <a:rPr lang="hu-HU" dirty="0"/>
              <a:t>Potenciális együttműködők azonosítására.</a:t>
            </a:r>
          </a:p>
          <a:p>
            <a:r>
              <a:rPr lang="hu-HU" dirty="0" err="1"/>
              <a:t>Review</a:t>
            </a:r>
            <a:r>
              <a:rPr lang="hu-HU" dirty="0"/>
              <a:t>-cikkek „kulcsszerzőinek” gyors megtalálására.</a:t>
            </a:r>
          </a:p>
          <a:p>
            <a:r>
              <a:rPr lang="hu-HU" dirty="0"/>
              <a:t>PhD-hallgatók orientálására.</a:t>
            </a:r>
          </a:p>
          <a:p>
            <a:pPr marL="0" indent="0">
              <a:buNone/>
            </a:pPr>
            <a:r>
              <a:rPr lang="hu-HU" b="1" dirty="0"/>
              <a:t>Mire nem?</a:t>
            </a:r>
            <a:endParaRPr lang="hu-HU" dirty="0"/>
          </a:p>
          <a:p>
            <a:r>
              <a:rPr lang="hu-HU" dirty="0"/>
              <a:t>Nem jelent minőségi értékelést.</a:t>
            </a:r>
          </a:p>
          <a:p>
            <a:r>
              <a:rPr lang="hu-HU" dirty="0"/>
              <a:t>Nem helyettesíti az egyéni </a:t>
            </a:r>
            <a:r>
              <a:rPr lang="hu-HU" dirty="0" err="1"/>
              <a:t>Scopus</a:t>
            </a:r>
            <a:r>
              <a:rPr lang="hu-HU" dirty="0"/>
              <a:t> </a:t>
            </a:r>
            <a:r>
              <a:rPr lang="hu-HU" dirty="0" err="1"/>
              <a:t>Author</a:t>
            </a:r>
            <a:r>
              <a:rPr lang="hu-HU" dirty="0"/>
              <a:t> </a:t>
            </a:r>
            <a:r>
              <a:rPr lang="hu-HU" dirty="0" err="1"/>
              <a:t>Profile</a:t>
            </a:r>
            <a:r>
              <a:rPr lang="hu-HU" dirty="0"/>
              <a:t> elemzését.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88CB00D-32B5-F064-EFBB-BC4F4E9822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5855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E75FAD-D249-5236-26BD-77860EBDC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3.5. </a:t>
            </a:r>
            <a:r>
              <a:rPr lang="hu-HU" b="1" dirty="0" err="1"/>
              <a:t>Emerging</a:t>
            </a:r>
            <a:r>
              <a:rPr lang="hu-HU" b="1" dirty="0"/>
              <a:t> </a:t>
            </a:r>
            <a:r>
              <a:rPr lang="hu-HU" b="1" dirty="0" err="1"/>
              <a:t>Themes</a:t>
            </a:r>
            <a:r>
              <a:rPr lang="hu-HU" b="1" dirty="0"/>
              <a:t> </a:t>
            </a:r>
            <a:r>
              <a:rPr lang="hu-HU" dirty="0"/>
              <a:t>(Feltörekvő kutatási témák) 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554B745-30C1-4611-2CE5-3DE45AF4B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b="1" dirty="0"/>
              <a:t>Mit csinál?</a:t>
            </a:r>
            <a:endParaRPr lang="hu-HU" dirty="0"/>
          </a:p>
          <a:p>
            <a:r>
              <a:rPr lang="hu-HU" dirty="0"/>
              <a:t>Feltárja azokat a </a:t>
            </a:r>
            <a:r>
              <a:rPr lang="hu-HU" b="1" dirty="0"/>
              <a:t>feltörekvő kutatási irányokat</a:t>
            </a:r>
            <a:r>
              <a:rPr lang="hu-HU" dirty="0"/>
              <a:t>, amelyek az utóbbi években gyors növekedést mutatnak.</a:t>
            </a:r>
          </a:p>
          <a:p>
            <a:r>
              <a:rPr lang="hu-HU" dirty="0"/>
              <a:t>Trendalapú megközelítést alkalmaz.</a:t>
            </a:r>
          </a:p>
          <a:p>
            <a:pPr marL="0" indent="0">
              <a:buNone/>
            </a:pPr>
            <a:r>
              <a:rPr lang="hu-HU" b="1" dirty="0"/>
              <a:t>Mire jó?</a:t>
            </a:r>
            <a:endParaRPr lang="hu-HU" dirty="0"/>
          </a:p>
          <a:p>
            <a:r>
              <a:rPr lang="hu-HU" dirty="0"/>
              <a:t>Új kutatási kérdések azonosítására.</a:t>
            </a:r>
          </a:p>
          <a:p>
            <a:r>
              <a:rPr lang="hu-HU" dirty="0" err="1"/>
              <a:t>Előretekintő</a:t>
            </a:r>
            <a:r>
              <a:rPr lang="hu-HU" dirty="0"/>
              <a:t> (</a:t>
            </a:r>
            <a:r>
              <a:rPr lang="hu-HU" dirty="0" err="1"/>
              <a:t>horizon</a:t>
            </a:r>
            <a:r>
              <a:rPr lang="hu-HU" dirty="0"/>
              <a:t> </a:t>
            </a:r>
            <a:r>
              <a:rPr lang="hu-HU" dirty="0" err="1"/>
              <a:t>scanning</a:t>
            </a:r>
            <a:r>
              <a:rPr lang="hu-HU" dirty="0"/>
              <a:t>) elemzés.</a:t>
            </a:r>
          </a:p>
          <a:p>
            <a:r>
              <a:rPr lang="hu-HU" dirty="0"/>
              <a:t>Grant-témák előszűrésére. (Potenciálisan ígéretes témák gyors leszűkítése.)</a:t>
            </a:r>
          </a:p>
          <a:p>
            <a:pPr marL="0" indent="0">
              <a:buNone/>
            </a:pPr>
            <a:r>
              <a:rPr lang="hu-HU" b="1" dirty="0"/>
              <a:t>Mire nem?</a:t>
            </a:r>
            <a:endParaRPr lang="hu-HU" dirty="0"/>
          </a:p>
          <a:p>
            <a:r>
              <a:rPr lang="hu-HU" dirty="0"/>
              <a:t>Nem stratégiai előrejelzés.</a:t>
            </a:r>
          </a:p>
          <a:p>
            <a:r>
              <a:rPr lang="hu-HU" dirty="0"/>
              <a:t>Nem helyettesíti a </a:t>
            </a:r>
            <a:r>
              <a:rPr lang="hu-HU" dirty="0" err="1"/>
              <a:t>SciVal</a:t>
            </a:r>
            <a:r>
              <a:rPr lang="hu-HU" dirty="0"/>
              <a:t> trend- és </a:t>
            </a:r>
            <a:r>
              <a:rPr lang="hu-HU" dirty="0" err="1"/>
              <a:t>topic</a:t>
            </a:r>
            <a:r>
              <a:rPr lang="hu-HU" dirty="0"/>
              <a:t> elemzéseit.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F117B9F-796B-9A64-0684-52CE6C4A2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2447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3C57EB-DDBE-E67B-B00B-62C6ECE1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3.5.1. </a:t>
            </a:r>
            <a:r>
              <a:rPr lang="hu-HU" b="1" dirty="0" err="1"/>
              <a:t>Potential</a:t>
            </a:r>
            <a:r>
              <a:rPr lang="hu-HU" b="1" dirty="0"/>
              <a:t> </a:t>
            </a:r>
            <a:r>
              <a:rPr lang="hu-HU" b="1" dirty="0" err="1"/>
              <a:t>Hypotheses</a:t>
            </a:r>
            <a:r>
              <a:rPr lang="hu-HU" b="1" dirty="0"/>
              <a:t> </a:t>
            </a:r>
            <a:r>
              <a:rPr lang="hu-HU" dirty="0"/>
              <a:t>(Lehetséges (potenciális) kutatási hipotézisek)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BE18FD2-CE01-9A99-7A99-578F2B9DA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dirty="0"/>
              <a:t>A </a:t>
            </a:r>
            <a:r>
              <a:rPr lang="hu-HU" dirty="0" err="1"/>
              <a:t>Scopus</a:t>
            </a:r>
            <a:r>
              <a:rPr lang="hu-HU" dirty="0"/>
              <a:t> AI: azonosítja a gyorsan növekvő témákat, feltárja az ezekhez kapcsolódó tipikus változókat, összefüggéseket és kutatási fókuszokat, ezekből </a:t>
            </a:r>
            <a:r>
              <a:rPr lang="hu-HU" b="1" dirty="0"/>
              <a:t>hipotézisformájú állításokat generál</a:t>
            </a:r>
            <a:r>
              <a:rPr lang="hu-HU" dirty="0"/>
              <a:t>.</a:t>
            </a:r>
          </a:p>
          <a:p>
            <a:pPr marL="0" indent="0">
              <a:buNone/>
            </a:pPr>
            <a:r>
              <a:rPr lang="hu-HU" dirty="0"/>
              <a:t>Milyen típusú hipotéziseket ad?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/>
              <a:t>Kapcsolati (asszociációs) hipotézisek </a:t>
            </a:r>
            <a:r>
              <a:rPr lang="hu-HU" dirty="0"/>
              <a:t>→ korrelációs jellegű, nem feltétlen kauzális (pl. </a:t>
            </a:r>
            <a:r>
              <a:rPr lang="hu-HU" i="1" dirty="0"/>
              <a:t>Az MI-alapú diagnosztikai megoldások fokozott alkalmazása összefüggésben áll a klinikai döntéshozatal pontosságának javulásával</a:t>
            </a:r>
            <a:r>
              <a:rPr lang="hu-HU" dirty="0"/>
              <a:t>.)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/>
              <a:t>Hatásvizsgálati (</a:t>
            </a:r>
            <a:r>
              <a:rPr lang="hu-HU" b="1" dirty="0" err="1"/>
              <a:t>impact</a:t>
            </a:r>
            <a:r>
              <a:rPr lang="hu-HU" b="1" dirty="0"/>
              <a:t>) hipotézisek </a:t>
            </a:r>
            <a:r>
              <a:rPr lang="hu-HU" dirty="0"/>
              <a:t>→ empirikusan tesztelhető, de kontextusfüggő (pl. </a:t>
            </a:r>
            <a:r>
              <a:rPr lang="hu-HU" i="1" dirty="0"/>
              <a:t>A digitális kormányzási eszközök bevezetése a közigazgatás nagyobb átláthatóságához vezet.)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/>
              <a:t>Moderáló / </a:t>
            </a:r>
            <a:r>
              <a:rPr lang="hu-HU" b="1" dirty="0" err="1"/>
              <a:t>mediáló</a:t>
            </a:r>
            <a:r>
              <a:rPr lang="hu-HU" b="1" dirty="0"/>
              <a:t> jellegű hipotézisek </a:t>
            </a:r>
            <a:r>
              <a:rPr lang="hu-HU" dirty="0"/>
              <a:t>→ fejlettebb kutatási dizájnhoz illeszkedik (pl. </a:t>
            </a:r>
            <a:r>
              <a:rPr lang="hu-HU" i="1" dirty="0"/>
              <a:t>Az automatizáltság szintje és a termelési hatékonyság közötti kapcsolatot a munkaerő digitális készségeinek szintje moderálja</a:t>
            </a:r>
            <a:r>
              <a:rPr lang="hu-HU" dirty="0"/>
              <a:t>.)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/>
              <a:t>Összehasonlító hipotézisek </a:t>
            </a:r>
            <a:r>
              <a:rPr lang="hu-HU" dirty="0"/>
              <a:t>→ komparatív elemzésekhez (pl. </a:t>
            </a:r>
            <a:r>
              <a:rPr lang="hu-HU" i="1" dirty="0"/>
              <a:t>Azonos szakpolitikai ösztönzők mellett a feltörekvő gazdaságokban a megújuló technológiák elterjedése gyorsabb, mint a fejlett gazdaságokban.)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3D9AAAC-6317-1524-BB10-337B617A8A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5876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2E0EC2-363C-F566-CF27-6E118CE4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3.6. </a:t>
            </a:r>
            <a:r>
              <a:rPr lang="hu-HU" b="1" dirty="0" err="1"/>
              <a:t>Expanded</a:t>
            </a:r>
            <a:r>
              <a:rPr lang="hu-HU" b="1" dirty="0"/>
              <a:t> </a:t>
            </a:r>
            <a:r>
              <a:rPr lang="hu-HU" b="1" dirty="0" err="1"/>
              <a:t>Summary</a:t>
            </a:r>
            <a:r>
              <a:rPr lang="hu-HU" b="1" dirty="0"/>
              <a:t> </a:t>
            </a:r>
            <a:r>
              <a:rPr lang="hu-HU" dirty="0"/>
              <a:t>(Részletes összefoglaló)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4068A5-AA23-41B7-4DAD-266127F10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/>
              <a:t>Mit csinál?</a:t>
            </a:r>
            <a:endParaRPr lang="hu-HU" dirty="0"/>
          </a:p>
          <a:p>
            <a:r>
              <a:rPr lang="hu-HU" dirty="0"/>
              <a:t>A </a:t>
            </a:r>
            <a:r>
              <a:rPr lang="hu-HU" dirty="0" err="1"/>
              <a:t>Conclusion</a:t>
            </a:r>
            <a:r>
              <a:rPr lang="hu-HU" dirty="0"/>
              <a:t> rész </a:t>
            </a:r>
            <a:r>
              <a:rPr lang="hu-HU" b="1" dirty="0"/>
              <a:t>részletesebb, tematikusan bontott változata</a:t>
            </a:r>
            <a:r>
              <a:rPr lang="hu-HU" dirty="0"/>
              <a:t>.</a:t>
            </a:r>
          </a:p>
          <a:p>
            <a:r>
              <a:rPr lang="hu-HU" dirty="0"/>
              <a:t>Gyakran alcímek mentén (elméleti háttér, módszerek, eredmények).</a:t>
            </a:r>
          </a:p>
          <a:p>
            <a:pPr marL="0" indent="0">
              <a:buNone/>
            </a:pPr>
            <a:r>
              <a:rPr lang="hu-HU" b="1" dirty="0"/>
              <a:t>Mire jó?</a:t>
            </a:r>
            <a:endParaRPr lang="hu-HU" dirty="0"/>
          </a:p>
          <a:p>
            <a:r>
              <a:rPr lang="hu-HU" dirty="0"/>
              <a:t>Gyors irodalmi áttekintés készítéséhez.</a:t>
            </a:r>
          </a:p>
          <a:p>
            <a:r>
              <a:rPr lang="hu-HU" dirty="0"/>
              <a:t>Bevezető vagy háttérfejezet gondolati struktúrájához.</a:t>
            </a:r>
          </a:p>
          <a:p>
            <a:r>
              <a:rPr lang="hu-HU" dirty="0"/>
              <a:t>Oktatásban „belépési pontként”.</a:t>
            </a:r>
          </a:p>
          <a:p>
            <a:pPr marL="0" indent="0">
              <a:buNone/>
            </a:pPr>
            <a:r>
              <a:rPr lang="hu-HU" b="1" dirty="0"/>
              <a:t>Mire nem?</a:t>
            </a:r>
            <a:endParaRPr lang="hu-HU" dirty="0"/>
          </a:p>
          <a:p>
            <a:r>
              <a:rPr lang="hu-HU" dirty="0"/>
              <a:t>Nem szisztematikus </a:t>
            </a:r>
            <a:r>
              <a:rPr lang="hu-HU" dirty="0" err="1"/>
              <a:t>review</a:t>
            </a:r>
            <a:r>
              <a:rPr lang="hu-HU" dirty="0"/>
              <a:t>.</a:t>
            </a:r>
          </a:p>
          <a:p>
            <a:r>
              <a:rPr lang="hu-HU" dirty="0"/>
              <a:t>Nem módszertanilag dokumentált.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7837C19-B0DE-4FA8-17AB-03DC476422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4073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F598AC-98E8-655B-626C-45F248FD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3.7. </a:t>
            </a:r>
            <a:r>
              <a:rPr lang="hu-HU" b="1" dirty="0" err="1"/>
              <a:t>References</a:t>
            </a:r>
            <a:r>
              <a:rPr lang="hu-HU" dirty="0"/>
              <a:t> (Hivatkozások / Felhasznált irodalom)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006657-00FD-8071-CE6B-E4C259035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/>
              <a:t>Mit csinál?</a:t>
            </a:r>
            <a:endParaRPr lang="hu-HU" dirty="0"/>
          </a:p>
          <a:p>
            <a:r>
              <a:rPr lang="hu-HU" dirty="0"/>
              <a:t>A </a:t>
            </a:r>
            <a:r>
              <a:rPr lang="hu-HU" dirty="0" err="1"/>
              <a:t>Scopus</a:t>
            </a:r>
            <a:r>
              <a:rPr lang="hu-HU" dirty="0"/>
              <a:t> AI által relevánsnak ítélt </a:t>
            </a:r>
            <a:r>
              <a:rPr lang="hu-HU" b="1" dirty="0"/>
              <a:t>kulcspublikációkat</a:t>
            </a:r>
            <a:r>
              <a:rPr lang="hu-HU" dirty="0"/>
              <a:t> listázza.</a:t>
            </a:r>
          </a:p>
          <a:p>
            <a:r>
              <a:rPr lang="hu-HU" dirty="0"/>
              <a:t>Jellemzően </a:t>
            </a:r>
            <a:r>
              <a:rPr lang="hu-HU" dirty="0" err="1"/>
              <a:t>review</a:t>
            </a:r>
            <a:r>
              <a:rPr lang="hu-HU" dirty="0"/>
              <a:t>-ket és erősen idézett cikkeket emel ki.</a:t>
            </a:r>
          </a:p>
          <a:p>
            <a:pPr marL="0" indent="0">
              <a:buNone/>
            </a:pPr>
            <a:r>
              <a:rPr lang="hu-HU" b="1" dirty="0"/>
              <a:t>Mire jó?</a:t>
            </a:r>
            <a:endParaRPr lang="hu-HU" dirty="0"/>
          </a:p>
          <a:p>
            <a:r>
              <a:rPr lang="hu-HU" dirty="0"/>
              <a:t>Kezdő irodalomlista összeállítására.</a:t>
            </a:r>
          </a:p>
          <a:p>
            <a:r>
              <a:rPr lang="hu-HU" dirty="0"/>
              <a:t>Fontos cikkek gyors azonosítására.</a:t>
            </a:r>
          </a:p>
          <a:p>
            <a:r>
              <a:rPr lang="hu-HU" dirty="0"/>
              <a:t>További manuális keresések kiindulópontjaként.</a:t>
            </a:r>
          </a:p>
          <a:p>
            <a:pPr marL="0" indent="0">
              <a:buNone/>
            </a:pPr>
            <a:r>
              <a:rPr lang="hu-HU" b="1" dirty="0"/>
              <a:t>Mire nem?</a:t>
            </a:r>
            <a:endParaRPr lang="hu-HU" dirty="0"/>
          </a:p>
          <a:p>
            <a:r>
              <a:rPr lang="hu-HU" dirty="0"/>
              <a:t>Nem teljes körű irodalomjegyzék.</a:t>
            </a:r>
          </a:p>
          <a:p>
            <a:r>
              <a:rPr lang="hu-HU" dirty="0"/>
              <a:t>Nem garantálja a módszertani lefedettséget.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14A7FB2-A967-1A3E-A9F9-0F7A00CC74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8330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5BC6EE6-B468-BD7D-31D9-C22D507C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/>
              <a:t>3.8. A kollektív tanulás indikátorai, rövid és közép - hosszútávú perspektívában (</a:t>
            </a:r>
            <a:r>
              <a:rPr lang="hu-HU" sz="2800" dirty="0" err="1"/>
              <a:t>Scopus</a:t>
            </a:r>
            <a:r>
              <a:rPr lang="hu-HU" sz="2800" dirty="0"/>
              <a:t> MI elsajátítása a Doktori Iskolák példáján)</a:t>
            </a:r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A6415D37-3CE0-7340-A340-0A6338275B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83364"/>
              </p:ext>
            </p:extLst>
          </p:nvPr>
        </p:nvGraphicFramePr>
        <p:xfrm>
          <a:off x="609600" y="2454588"/>
          <a:ext cx="10972797" cy="4007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631">
                  <a:extLst>
                    <a:ext uri="{9D8B030D-6E8A-4147-A177-3AD203B41FA5}">
                      <a16:colId xmlns:a16="http://schemas.microsoft.com/office/drawing/2014/main" val="1452510154"/>
                    </a:ext>
                  </a:extLst>
                </a:gridCol>
                <a:gridCol w="4346917">
                  <a:extLst>
                    <a:ext uri="{9D8B030D-6E8A-4147-A177-3AD203B41FA5}">
                      <a16:colId xmlns:a16="http://schemas.microsoft.com/office/drawing/2014/main" val="176433680"/>
                    </a:ext>
                  </a:extLst>
                </a:gridCol>
                <a:gridCol w="4070249">
                  <a:extLst>
                    <a:ext uri="{9D8B030D-6E8A-4147-A177-3AD203B41FA5}">
                      <a16:colId xmlns:a16="http://schemas.microsoft.com/office/drawing/2014/main" val="2047312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Indikátor (folyamatok, mechanizmusok)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20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Rövid táv (1–3 év)</a:t>
                      </a:r>
                      <a:endParaRPr lang="hu-HU" sz="18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20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Közép–hosszú táv (4–7 év)</a:t>
                      </a:r>
                      <a:endParaRPr lang="hu-HU" sz="18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658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Kutatási gondolkodás strukturáltsága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hu-HU" sz="1600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MI rendszeres használata a témaválasztás és kutatási kérdés-formálás 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korai szakaszában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Stabil közös fogalmi és tematikus keretek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; felismerhető kutatási iskola-jelleg.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6610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Kollektív tanulási gyakorlatok</a:t>
                      </a:r>
                      <a:endParaRPr lang="hu-HU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Oktató-vezérelt közös használat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, demonstrációk, műhelyek.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Önálló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, reflexív, közösen alakított értelmezési rutinok.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352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Fogalmi térképezés és tématér</a:t>
                      </a:r>
                      <a:endParaRPr lang="hu-HU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Concept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Map és </a:t>
                      </a:r>
                      <a:r>
                        <a:rPr lang="hu-HU" sz="1600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Emerging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600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Themes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alkalmi alkalmazása.</a:t>
                      </a:r>
                      <a:endParaRPr lang="hu-H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Időben összehasonlítható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fogalmi térképek, DI-szintű tematika.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8459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Hipotézisalkotási kultúra</a:t>
                      </a:r>
                      <a:endParaRPr lang="hu-HU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MI által generált hipotézisek mint 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gondolkodási vázlatok.</a:t>
                      </a:r>
                      <a:endParaRPr lang="hu-HU" sz="1400" b="1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Tudatos különbségtétel 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MI-vázlat és empirikus hipotézis között.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887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Oktatás–kutatás integrációja</a:t>
                      </a:r>
                      <a:endParaRPr lang="hu-HU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MI 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megjelenik PhD-kurzusokban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Stabil </a:t>
                      </a:r>
                      <a:r>
                        <a:rPr lang="hu-HU" sz="1600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kutatásvezérelt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oktatási gyakorlat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1074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Intézményi reflexivitás</a:t>
                      </a:r>
                      <a:endParaRPr lang="hu-HU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Módszertani 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korlátok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tudatosítása.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Intézményesített MI-használati 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normák.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7903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Kreatív tudományos műhely-jelleg</a:t>
                      </a:r>
                      <a:endParaRPr lang="hu-HU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Egyéni teljesítmények dominanciája 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közös orientációval.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Tartós </a:t>
                      </a:r>
                      <a:r>
                        <a:rPr lang="hu-HU" sz="1600" b="1" dirty="0" err="1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együttgondolkodás</a:t>
                      </a:r>
                      <a:r>
                        <a:rPr lang="hu-HU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6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és műhelykultúra.</a:t>
                      </a:r>
                      <a:endParaRPr lang="hu-HU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5539214"/>
                  </a:ext>
                </a:extLst>
              </a:tr>
            </a:tbl>
          </a:graphicData>
        </a:graphic>
      </p:graphicFrame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BF84468-C51C-4455-EDFC-8736E6DC0A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18</a:t>
            </a:fld>
            <a:endParaRPr lang="hu-HU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83397428-48C4-A4F9-674E-630622F07895}"/>
              </a:ext>
            </a:extLst>
          </p:cNvPr>
          <p:cNvSpPr txBox="1"/>
          <p:nvPr/>
        </p:nvSpPr>
        <p:spPr>
          <a:xfrm>
            <a:off x="609599" y="1410096"/>
            <a:ext cx="109727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/>
              <a:t>„</a:t>
            </a:r>
            <a:r>
              <a:rPr lang="hu-HU" i="1" dirty="0"/>
              <a:t>A </a:t>
            </a:r>
            <a:r>
              <a:rPr lang="hu-HU" i="1" dirty="0" err="1"/>
              <a:t>Scopus</a:t>
            </a:r>
            <a:r>
              <a:rPr lang="hu-HU" i="1" dirty="0"/>
              <a:t> MI doktori iskolai hatása </a:t>
            </a:r>
            <a:r>
              <a:rPr lang="hu-HU" b="1" i="1" dirty="0"/>
              <a:t>nem rövid távú teljesítménymutatókban</a:t>
            </a:r>
            <a:r>
              <a:rPr lang="hu-HU" i="1" dirty="0"/>
              <a:t>, </a:t>
            </a:r>
            <a:r>
              <a:rPr lang="hu-HU" b="1" i="1" dirty="0"/>
              <a:t>hanem többéves kollektív tanulási folyamatokban ragadható meg</a:t>
            </a:r>
            <a:r>
              <a:rPr lang="hu-HU" i="1" dirty="0"/>
              <a:t>. A reális önértékelés ezért az időben felhalmozódó strukturális és kulturális változásokra fókuszál, nem az azonnali outputokra.</a:t>
            </a:r>
            <a:r>
              <a:rPr lang="hu-HU" dirty="0"/>
              <a:t>” - Prof. Dr. Makó Csaba, MTA doktor, professzor emeritus (NKE)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19954587-869A-6A61-0FA1-4291AF5C7B87}"/>
              </a:ext>
            </a:extLst>
          </p:cNvPr>
          <p:cNvSpPr txBox="1"/>
          <p:nvPr/>
        </p:nvSpPr>
        <p:spPr>
          <a:xfrm>
            <a:off x="1037492" y="6462200"/>
            <a:ext cx="105449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1400" dirty="0"/>
              <a:t>Forrás: Prof. Dr. Makó Csaba, MTA doktor, professzor emeritus (NKE)</a:t>
            </a:r>
          </a:p>
        </p:txBody>
      </p:sp>
    </p:spTree>
    <p:extLst>
      <p:ext uri="{BB962C8B-B14F-4D97-AF65-F5344CB8AC3E}">
        <p14:creationId xmlns:p14="http://schemas.microsoft.com/office/powerpoint/2010/main" val="175608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A3FACF-1A0A-1428-9F0D-A524B19A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Összefoglalás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1AC45FE-96EB-C8E8-0738-B333B964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/>
              <a:t>A </a:t>
            </a:r>
            <a:r>
              <a:rPr lang="hu-HU" dirty="0" err="1"/>
              <a:t>Scopus</a:t>
            </a:r>
            <a:r>
              <a:rPr lang="hu-HU" dirty="0"/>
              <a:t> AI és a </a:t>
            </a:r>
            <a:r>
              <a:rPr lang="hu-HU" dirty="0" err="1"/>
              <a:t>Scopus</a:t>
            </a:r>
            <a:r>
              <a:rPr lang="hu-HU" dirty="0"/>
              <a:t> AI </a:t>
            </a:r>
            <a:r>
              <a:rPr lang="hu-HU" dirty="0" err="1"/>
              <a:t>Query</a:t>
            </a:r>
            <a:r>
              <a:rPr lang="hu-HU" dirty="0"/>
              <a:t> </a:t>
            </a:r>
            <a:r>
              <a:rPr lang="hu-HU" dirty="0" err="1"/>
              <a:t>Builder</a:t>
            </a:r>
            <a:r>
              <a:rPr lang="hu-HU" dirty="0"/>
              <a:t> MI-alapú eszközök, amelyek a </a:t>
            </a:r>
            <a:r>
              <a:rPr lang="hu-HU" b="1" dirty="0"/>
              <a:t>kutatási kérdések gyors megfogalmazását</a:t>
            </a:r>
            <a:r>
              <a:rPr lang="hu-HU" dirty="0"/>
              <a:t>, a </a:t>
            </a:r>
            <a:r>
              <a:rPr lang="hu-HU" b="1" dirty="0"/>
              <a:t>szakirodalom előzetes feltérképezését</a:t>
            </a:r>
            <a:r>
              <a:rPr lang="hu-HU" dirty="0"/>
              <a:t> és a </a:t>
            </a:r>
            <a:r>
              <a:rPr lang="hu-HU" b="1" dirty="0"/>
              <a:t>kutatási gondolkodás strukturálását </a:t>
            </a:r>
            <a:r>
              <a:rPr lang="hu-HU" dirty="0"/>
              <a:t>támogatják.</a:t>
            </a:r>
          </a:p>
          <a:p>
            <a:r>
              <a:rPr lang="hu-HU" dirty="0"/>
              <a:t>A funkciók (</a:t>
            </a:r>
            <a:r>
              <a:rPr lang="hu-HU" dirty="0" err="1"/>
              <a:t>Summary</a:t>
            </a:r>
            <a:r>
              <a:rPr lang="hu-HU" dirty="0"/>
              <a:t>, </a:t>
            </a:r>
            <a:r>
              <a:rPr lang="hu-HU" dirty="0" err="1"/>
              <a:t>Concept</a:t>
            </a:r>
            <a:r>
              <a:rPr lang="hu-HU" dirty="0"/>
              <a:t> Map, </a:t>
            </a:r>
            <a:r>
              <a:rPr lang="hu-HU" dirty="0" err="1"/>
              <a:t>Emerging</a:t>
            </a:r>
            <a:r>
              <a:rPr lang="hu-HU" dirty="0"/>
              <a:t> </a:t>
            </a:r>
            <a:r>
              <a:rPr lang="hu-HU" dirty="0" err="1"/>
              <a:t>Themes</a:t>
            </a:r>
            <a:r>
              <a:rPr lang="hu-HU" dirty="0"/>
              <a:t>, </a:t>
            </a:r>
            <a:r>
              <a:rPr lang="hu-HU" dirty="0" err="1"/>
              <a:t>Potential</a:t>
            </a:r>
            <a:r>
              <a:rPr lang="hu-HU" dirty="0"/>
              <a:t> </a:t>
            </a:r>
            <a:r>
              <a:rPr lang="hu-HU" dirty="0" err="1"/>
              <a:t>Hypotheses</a:t>
            </a:r>
            <a:r>
              <a:rPr lang="hu-HU" dirty="0"/>
              <a:t>) különösen hasznosak </a:t>
            </a:r>
            <a:r>
              <a:rPr lang="hu-HU" b="1" dirty="0"/>
              <a:t>új témák feltárására, PhD-hallgatók orientálására</a:t>
            </a:r>
            <a:r>
              <a:rPr lang="hu-HU" dirty="0"/>
              <a:t> és a </a:t>
            </a:r>
            <a:r>
              <a:rPr lang="hu-HU" b="1" dirty="0" err="1"/>
              <a:t>grant</a:t>
            </a:r>
            <a:r>
              <a:rPr lang="hu-HU" b="1" dirty="0"/>
              <a:t>-előkészítés korai szakaszában </a:t>
            </a:r>
            <a:r>
              <a:rPr lang="hu-HU" dirty="0"/>
              <a:t>(</a:t>
            </a:r>
            <a:r>
              <a:rPr lang="hu-HU" dirty="0" err="1"/>
              <a:t>horizon</a:t>
            </a:r>
            <a:r>
              <a:rPr lang="hu-HU" dirty="0"/>
              <a:t> </a:t>
            </a:r>
            <a:r>
              <a:rPr lang="hu-HU" dirty="0" err="1"/>
              <a:t>scanning</a:t>
            </a:r>
            <a:r>
              <a:rPr lang="hu-HU" dirty="0"/>
              <a:t>, előszűrés).</a:t>
            </a:r>
          </a:p>
          <a:p>
            <a:r>
              <a:rPr lang="hu-HU" dirty="0"/>
              <a:t>A </a:t>
            </a:r>
            <a:r>
              <a:rPr lang="hu-HU" dirty="0" err="1"/>
              <a:t>Scopus</a:t>
            </a:r>
            <a:r>
              <a:rPr lang="hu-HU" dirty="0"/>
              <a:t> AI </a:t>
            </a:r>
            <a:r>
              <a:rPr lang="hu-HU" b="1" dirty="0"/>
              <a:t>nem helyettesíti </a:t>
            </a:r>
            <a:r>
              <a:rPr lang="hu-HU" dirty="0"/>
              <a:t>a módszertanilag kontrollált irodalomkutatást, a szisztematikus </a:t>
            </a:r>
            <a:r>
              <a:rPr lang="hu-HU" dirty="0" err="1"/>
              <a:t>review</a:t>
            </a:r>
            <a:r>
              <a:rPr lang="hu-HU" dirty="0"/>
              <a:t>-ket és a </a:t>
            </a:r>
            <a:r>
              <a:rPr lang="hu-HU" dirty="0" err="1"/>
              <a:t>tudománymetriai</a:t>
            </a:r>
            <a:r>
              <a:rPr lang="hu-HU" dirty="0"/>
              <a:t> elemzéseket.</a:t>
            </a:r>
          </a:p>
          <a:p>
            <a:r>
              <a:rPr lang="hu-HU" b="1" dirty="0"/>
              <a:t>Kiegészítő, orientáló eszközként </a:t>
            </a:r>
            <a:r>
              <a:rPr lang="hu-HU" dirty="0"/>
              <a:t>alkalmazva azonban érdemi hozzáadott értéket nyújt a </a:t>
            </a:r>
            <a:r>
              <a:rPr lang="hu-HU" b="1" dirty="0"/>
              <a:t>kutatási és oktatási gyakorlatban</a:t>
            </a:r>
            <a:r>
              <a:rPr lang="hu-HU" dirty="0"/>
              <a:t>.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1861B48-10C0-0CD1-D31D-2246C06C2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0518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5808998-9FC8-3AFF-2D8B-8F18592FFD6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20200" y="6124575"/>
            <a:ext cx="2971800" cy="458788"/>
          </a:xfrm>
        </p:spPr>
        <p:txBody>
          <a:bodyPr/>
          <a:lstStyle/>
          <a:p>
            <a:fld id="{0962E8AE-E9F2-4929-BF6D-009CED3370AD}" type="slidenum">
              <a:rPr lang="hu-HU" smtClean="0"/>
              <a:pPr/>
              <a:t>2</a:t>
            </a:fld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217888B-9C41-9430-FFCB-C41281B04BF7}"/>
              </a:ext>
            </a:extLst>
          </p:cNvPr>
          <p:cNvSpPr txBox="1"/>
          <p:nvPr/>
        </p:nvSpPr>
        <p:spPr>
          <a:xfrm>
            <a:off x="980049" y="274637"/>
            <a:ext cx="11015003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hu-HU" sz="1800" b="1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</a:t>
            </a:r>
            <a:r>
              <a:rPr lang="hu-HU" sz="1800" b="1" i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MISKOLCI EGYETEM </a:t>
            </a:r>
            <a:r>
              <a:rPr lang="hu-HU" sz="1800" b="1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TUDOMÁNYOS TANÁCSÁNAK TAGJAI ÉS MEGHÍVOTTAI RÉSZÉRE</a:t>
            </a:r>
            <a:endParaRPr lang="hu-HU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Tisztelt Kollégák!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Meghívjuk Önöket a Miskolci Egyetem Tudományos Tanácsának 2026. február 2-án, hétfőn 14.00 órakor kezdődő ülésére.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Az ülés helyszíne: Szenátus terem (A/4. épület I. emelet 149.)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Napirendi pontok: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1.    A Miskolci Egyetem rektorának és innovációs és tudományos rektorhelyettesének köszöntője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2.    A Tudományos Tanács elnökének megnyitója (előterjesztő: Prof. Dr. Szabó Norbert Péter elnök)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3.    A 2025. évi QS-rangsor idézettségi listájának előterjesztése (előterjesztő: Prof. Dr. Szabó Norbert Péter elnök)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4.    Tájékoztatás a tudományos kiválósági pályázatról és a publikációs indikátorok aktuális állásáról (előterjesztő: Prof. Dr. Szűcs Péter innovációs és tudományos rektorhelyettes)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5.    Tájékoztató az </a:t>
            </a:r>
            <a:r>
              <a:rPr lang="hu-HU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open</a:t>
            </a: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hu-HU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access</a:t>
            </a: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támogatásról 2026-ban a Miskolci Egyetemen (előterjesztő: Prof. Dr. Szűcs Péter innovációs és tudományos rektorhelyettes)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6.    Gondolatok az intézményi koncentrációról és a belterjességről (előterjesztő: Dr. Sasvári Péter </a:t>
            </a:r>
            <a:r>
              <a:rPr lang="hu-HU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tudománymetriai</a:t>
            </a: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referens)</a:t>
            </a:r>
          </a:p>
          <a:p>
            <a:pPr algn="l" fontAlgn="base">
              <a:buNone/>
            </a:pPr>
            <a:r>
              <a:rPr lang="hu-HU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7.    Bevezetés a </a:t>
            </a:r>
            <a:r>
              <a:rPr lang="hu-HU" sz="1800" b="1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Scopus</a:t>
            </a:r>
            <a:r>
              <a:rPr lang="hu-HU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MI használatába (előterjesztő: Dr. Sasvári Péter </a:t>
            </a:r>
            <a:r>
              <a:rPr lang="hu-HU" sz="1800" b="1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tudománymetriai</a:t>
            </a:r>
            <a:r>
              <a:rPr lang="hu-HU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referens)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8.    Egyebek, diszkusszió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Megtisztelő jelenlétükre számítva,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üdvözlettel: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Prof. Dr. Szabó Norbert Péter                                         Prof. Dr. Szűcs Péter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Tudományos Tanács elnöke                                   innovációs és tudományos</a:t>
            </a:r>
          </a:p>
          <a:p>
            <a:pPr algn="l" fontAlgn="base">
              <a:buNone/>
            </a:pPr>
            <a:r>
              <a:rPr lang="hu-HU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                                                rektorhelyettes</a:t>
            </a:r>
          </a:p>
        </p:txBody>
      </p:sp>
    </p:spTree>
    <p:extLst>
      <p:ext uri="{BB962C8B-B14F-4D97-AF65-F5344CB8AC3E}">
        <p14:creationId xmlns:p14="http://schemas.microsoft.com/office/powerpoint/2010/main" val="1830491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FA714F15-6B10-7B78-1884-7C39685CD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C2EB643F-AF30-A0B4-BDAB-A32FE2567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Dr. habil Sasvári Péter</a:t>
            </a:r>
          </a:p>
          <a:p>
            <a:r>
              <a:rPr lang="fr-FR" dirty="0"/>
              <a:t>E-mail: </a:t>
            </a:r>
            <a:r>
              <a:rPr lang="fr-FR" dirty="0" err="1"/>
              <a:t>sasvari.peter@uni</a:t>
            </a:r>
            <a:r>
              <a:rPr lang="fr-FR" dirty="0"/>
              <a:t>-</a:t>
            </a:r>
            <a:r>
              <a:rPr lang="hu-HU" dirty="0"/>
              <a:t>miskolc.hu</a:t>
            </a:r>
            <a:endParaRPr lang="fr-FR" dirty="0"/>
          </a:p>
        </p:txBody>
      </p:sp>
      <p:sp>
        <p:nvSpPr>
          <p:cNvPr id="2" name="Dia számának helye 1">
            <a:extLst>
              <a:ext uri="{FF2B5EF4-FFF2-40B4-BE49-F238E27FC236}">
                <a16:creationId xmlns:a16="http://schemas.microsoft.com/office/drawing/2014/main" id="{EA37015E-921A-A77A-776D-DE71C83967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112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28711-05EA-E13C-7C98-3652B6273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8BCEF7F7-ADA6-F0D8-016A-68437DC7D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I. </a:t>
            </a:r>
            <a:r>
              <a:rPr lang="hu-HU" dirty="0" err="1"/>
              <a:t>Scopus</a:t>
            </a:r>
            <a:r>
              <a:rPr lang="hu-HU" dirty="0"/>
              <a:t> AI </a:t>
            </a:r>
            <a:r>
              <a:rPr lang="hu-HU" dirty="0" err="1"/>
              <a:t>Query</a:t>
            </a:r>
            <a:r>
              <a:rPr lang="hu-HU" dirty="0"/>
              <a:t> </a:t>
            </a:r>
            <a:r>
              <a:rPr lang="hu-HU" dirty="0" err="1"/>
              <a:t>Builder</a:t>
            </a:r>
            <a:endParaRPr lang="hu-HU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E44560F-FFB3-5206-5A7C-5DFDAE383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Scopus</a:t>
            </a:r>
            <a:r>
              <a:rPr lang="hu-HU" dirty="0"/>
              <a:t> AI </a:t>
            </a:r>
            <a:r>
              <a:rPr lang="hu-HU" dirty="0" err="1"/>
              <a:t>Query</a:t>
            </a:r>
            <a:r>
              <a:rPr lang="hu-HU" dirty="0"/>
              <a:t> </a:t>
            </a:r>
            <a:r>
              <a:rPr lang="hu-HU" dirty="0" err="1"/>
              <a:t>Builder</a:t>
            </a:r>
            <a:r>
              <a:rPr lang="hu-HU" dirty="0"/>
              <a:t> a </a:t>
            </a:r>
            <a:r>
              <a:rPr lang="hu-HU" dirty="0" err="1"/>
              <a:t>Scopus</a:t>
            </a:r>
            <a:r>
              <a:rPr lang="hu-HU" dirty="0"/>
              <a:t> új, kísérleti (</a:t>
            </a:r>
            <a:r>
              <a:rPr lang="hu-HU" dirty="0" err="1"/>
              <a:t>Beta</a:t>
            </a:r>
            <a:r>
              <a:rPr lang="hu-HU" dirty="0"/>
              <a:t>) funkciója, amelynek célja, hogy </a:t>
            </a:r>
            <a:r>
              <a:rPr lang="hu-HU" b="1" dirty="0"/>
              <a:t>természetes nyelvű kutatói kérdésekből automatikusan strukturált, </a:t>
            </a:r>
            <a:r>
              <a:rPr lang="hu-HU" b="1" dirty="0" err="1"/>
              <a:t>Scopus</a:t>
            </a:r>
            <a:r>
              <a:rPr lang="hu-HU" b="1" dirty="0"/>
              <a:t>-kompatibilis keresőkérdést </a:t>
            </a:r>
            <a:r>
              <a:rPr lang="hu-HU" dirty="0"/>
              <a:t>(</a:t>
            </a:r>
            <a:r>
              <a:rPr lang="hu-HU" dirty="0" err="1"/>
              <a:t>queryt</a:t>
            </a:r>
            <a:r>
              <a:rPr lang="hu-HU" dirty="0"/>
              <a:t>) állítson elő.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3E0B753-6B98-53C5-1D46-C4CC8495F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3</a:t>
            </a:fld>
            <a:endParaRPr lang="hu-HU"/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206BAEAE-25D8-0659-02D7-8F6D426E6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295" y="638803"/>
            <a:ext cx="6425741" cy="226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0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2255FB7-60B6-7FBD-2894-E1BA5814E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1. </a:t>
            </a:r>
            <a:r>
              <a:rPr lang="hu-HU" b="1" dirty="0" err="1"/>
              <a:t>Scopus</a:t>
            </a:r>
            <a:r>
              <a:rPr lang="hu-HU" b="1" dirty="0"/>
              <a:t> AI </a:t>
            </a:r>
            <a:r>
              <a:rPr lang="hu-HU" b="1" dirty="0" err="1"/>
              <a:t>Query</a:t>
            </a:r>
            <a:r>
              <a:rPr lang="hu-HU" b="1" dirty="0"/>
              <a:t> </a:t>
            </a:r>
            <a:r>
              <a:rPr lang="hu-HU" b="1" dirty="0" err="1"/>
              <a:t>Builder</a:t>
            </a:r>
            <a:r>
              <a:rPr lang="hu-HU" dirty="0"/>
              <a:t> (MI-alapú keresőkérdés-generátor (</a:t>
            </a:r>
            <a:r>
              <a:rPr lang="hu-HU" dirty="0" err="1"/>
              <a:t>Scopus</a:t>
            </a:r>
            <a:r>
              <a:rPr lang="hu-HU" dirty="0"/>
              <a:t>))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AE407E-4746-6F8E-3759-B7D110DE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4229687" cy="44207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/>
              <a:t>Az </a:t>
            </a:r>
            <a:r>
              <a:rPr lang="hu-HU" b="1" dirty="0"/>
              <a:t>AI </a:t>
            </a:r>
            <a:r>
              <a:rPr lang="hu-HU" b="1" dirty="0" err="1"/>
              <a:t>Query</a:t>
            </a:r>
            <a:r>
              <a:rPr lang="hu-HU" b="1" dirty="0"/>
              <a:t> </a:t>
            </a:r>
            <a:r>
              <a:rPr lang="hu-HU" b="1" dirty="0" err="1"/>
              <a:t>Builder</a:t>
            </a:r>
            <a:r>
              <a:rPr lang="hu-HU" dirty="0"/>
              <a:t>:</a:t>
            </a:r>
          </a:p>
          <a:p>
            <a:r>
              <a:rPr lang="hu-HU" dirty="0"/>
              <a:t>azonosítja a </a:t>
            </a:r>
            <a:r>
              <a:rPr lang="hu-HU" b="1" dirty="0"/>
              <a:t>kulcsfogalmakat</a:t>
            </a:r>
            <a:r>
              <a:rPr lang="hu-HU" dirty="0"/>
              <a:t>,</a:t>
            </a:r>
          </a:p>
          <a:p>
            <a:r>
              <a:rPr lang="hu-HU" dirty="0"/>
              <a:t>felismeri a </a:t>
            </a:r>
            <a:r>
              <a:rPr lang="hu-HU" b="1" dirty="0"/>
              <a:t>szinonimákat és kapcsolódó terminusokat</a:t>
            </a:r>
            <a:r>
              <a:rPr lang="hu-HU" dirty="0"/>
              <a:t>,</a:t>
            </a:r>
          </a:p>
          <a:p>
            <a:r>
              <a:rPr lang="hu-HU" dirty="0"/>
              <a:t>strukturált keresési logikává alakítja a kérdést (mezők, operátorok, kifejezések),</a:t>
            </a:r>
          </a:p>
          <a:p>
            <a:r>
              <a:rPr lang="hu-HU" dirty="0"/>
              <a:t>és létrehoz egy </a:t>
            </a:r>
            <a:r>
              <a:rPr lang="hu-HU" dirty="0" err="1"/>
              <a:t>Scopus</a:t>
            </a:r>
            <a:r>
              <a:rPr lang="hu-HU" dirty="0"/>
              <a:t>-keresésre optimalizált </a:t>
            </a:r>
            <a:r>
              <a:rPr lang="hu-HU" dirty="0" err="1"/>
              <a:t>queryt</a:t>
            </a:r>
            <a:r>
              <a:rPr lang="hu-HU" dirty="0"/>
              <a:t>, amelyet a rendszer futtat.</a:t>
            </a:r>
          </a:p>
        </p:txBody>
      </p:sp>
      <p:sp>
        <p:nvSpPr>
          <p:cNvPr id="7" name="Tartalom helye 2">
            <a:extLst>
              <a:ext uri="{FF2B5EF4-FFF2-40B4-BE49-F238E27FC236}">
                <a16:creationId xmlns:a16="http://schemas.microsoft.com/office/drawing/2014/main" id="{C523D095-B4DB-4AB3-0959-9EAE1A2A64F4}"/>
              </a:ext>
            </a:extLst>
          </p:cNvPr>
          <p:cNvSpPr txBox="1">
            <a:spLocks/>
          </p:cNvSpPr>
          <p:nvPr/>
        </p:nvSpPr>
        <p:spPr>
          <a:xfrm>
            <a:off x="5247249" y="1600200"/>
            <a:ext cx="6583680" cy="41480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dirty="0"/>
              <a:t>A funkció elsősorban:</a:t>
            </a:r>
          </a:p>
          <a:p>
            <a:r>
              <a:rPr lang="hu-HU" b="1" dirty="0"/>
              <a:t>kezdő kutatók</a:t>
            </a:r>
            <a:r>
              <a:rPr lang="hu-HU" dirty="0"/>
              <a:t>, PhD-hallgatók,</a:t>
            </a:r>
          </a:p>
          <a:p>
            <a:r>
              <a:rPr lang="hu-HU" b="1" dirty="0"/>
              <a:t>interdiszciplináris keresések</a:t>
            </a:r>
            <a:r>
              <a:rPr lang="hu-HU" dirty="0"/>
              <a:t>,</a:t>
            </a:r>
          </a:p>
          <a:p>
            <a:r>
              <a:rPr lang="hu-HU" dirty="0"/>
              <a:t>valamint </a:t>
            </a:r>
            <a:r>
              <a:rPr lang="hu-HU" b="1" dirty="0"/>
              <a:t>gyors feltérképező (</a:t>
            </a:r>
            <a:r>
              <a:rPr lang="hu-HU" b="1" dirty="0" err="1"/>
              <a:t>scoping</a:t>
            </a:r>
            <a:r>
              <a:rPr lang="hu-HU" b="1" dirty="0"/>
              <a:t>) </a:t>
            </a:r>
            <a:r>
              <a:rPr lang="hu-HU" dirty="0"/>
              <a:t>keresések</a:t>
            </a:r>
          </a:p>
          <a:p>
            <a:pPr marL="0" indent="0">
              <a:buNone/>
            </a:pPr>
            <a:r>
              <a:rPr lang="hu-HU" dirty="0"/>
              <a:t>támogatására szolgál, ahol a klasszikus, manuális </a:t>
            </a:r>
            <a:r>
              <a:rPr lang="hu-HU" dirty="0" err="1"/>
              <a:t>query</a:t>
            </a:r>
            <a:r>
              <a:rPr lang="hu-HU" dirty="0"/>
              <a:t>-építés időigényes vagy bizonytalan.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1911821A-AEF8-A4E4-171A-431392058FA9}"/>
              </a:ext>
            </a:extLst>
          </p:cNvPr>
          <p:cNvSpPr txBox="1"/>
          <p:nvPr/>
        </p:nvSpPr>
        <p:spPr>
          <a:xfrm>
            <a:off x="812409" y="5930805"/>
            <a:ext cx="111310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/>
              <a:t>Kifejezetten hasznos: </a:t>
            </a:r>
            <a:r>
              <a:rPr lang="hu-HU" b="1" dirty="0"/>
              <a:t>tématérkép</a:t>
            </a:r>
            <a:r>
              <a:rPr lang="hu-HU" dirty="0"/>
              <a:t> készítéséhez, új kutatási irányok gyors feltárásához, oktatásban (pl. PhD kurzuson) </a:t>
            </a:r>
            <a:r>
              <a:rPr lang="hu-HU" b="1" dirty="0"/>
              <a:t>jó demonstrációs eszköz</a:t>
            </a:r>
            <a:r>
              <a:rPr lang="hu-HU" dirty="0"/>
              <a:t> lehet, első lépésként egy később manuálisan pontosított keresés előtt.</a:t>
            </a:r>
          </a:p>
        </p:txBody>
      </p:sp>
    </p:spTree>
    <p:extLst>
      <p:ext uri="{BB962C8B-B14F-4D97-AF65-F5344CB8AC3E}">
        <p14:creationId xmlns:p14="http://schemas.microsoft.com/office/powerpoint/2010/main" val="122796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91651C66-9C41-48DE-63E4-AF7845F97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II. </a:t>
            </a:r>
            <a:r>
              <a:rPr lang="hu-HU" dirty="0" err="1"/>
              <a:t>Scopus</a:t>
            </a:r>
            <a:r>
              <a:rPr lang="hu-HU" dirty="0"/>
              <a:t> AI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6E09EBC0-D551-AC69-2196-C0CB54BB9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</a:t>
            </a:r>
            <a:r>
              <a:rPr lang="hu-HU" b="1" dirty="0" err="1"/>
              <a:t>Scopus</a:t>
            </a:r>
            <a:r>
              <a:rPr lang="hu-HU" b="1" dirty="0"/>
              <a:t> AI</a:t>
            </a:r>
            <a:r>
              <a:rPr lang="hu-HU" dirty="0"/>
              <a:t> az </a:t>
            </a:r>
            <a:r>
              <a:rPr lang="hu-HU" dirty="0" err="1"/>
              <a:t>Elsevier</a:t>
            </a:r>
            <a:r>
              <a:rPr lang="hu-HU" dirty="0"/>
              <a:t> új, mesterséges intelligenciára épülő </a:t>
            </a:r>
            <a:r>
              <a:rPr lang="hu-HU" b="1" dirty="0"/>
              <a:t>párbeszédszerű módon működő kutatástámogató felülete</a:t>
            </a:r>
            <a:r>
              <a:rPr lang="hu-HU" dirty="0"/>
              <a:t>, amely nem egyszerű kereső, hanem egy </a:t>
            </a:r>
            <a:r>
              <a:rPr lang="hu-HU" b="1" dirty="0"/>
              <a:t>AI-vezérelt „</a:t>
            </a:r>
            <a:r>
              <a:rPr lang="hu-HU" b="1" dirty="0" err="1"/>
              <a:t>research</a:t>
            </a:r>
            <a:r>
              <a:rPr lang="hu-HU" b="1" dirty="0"/>
              <a:t> </a:t>
            </a:r>
            <a:r>
              <a:rPr lang="hu-HU" b="1" dirty="0" err="1"/>
              <a:t>assistant</a:t>
            </a:r>
            <a:r>
              <a:rPr lang="hu-HU" b="1" dirty="0"/>
              <a:t>”</a:t>
            </a:r>
            <a:r>
              <a:rPr lang="hu-HU" dirty="0"/>
              <a:t> a </a:t>
            </a:r>
            <a:r>
              <a:rPr lang="hu-HU" dirty="0" err="1"/>
              <a:t>Scopus</a:t>
            </a:r>
            <a:r>
              <a:rPr lang="hu-HU" dirty="0"/>
              <a:t> adatbázison belül.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C6C1F16-4ED7-ACA0-2DEA-FCCECC435E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5</a:t>
            </a:fld>
            <a:endParaRPr lang="hu-HU"/>
          </a:p>
        </p:txBody>
      </p:sp>
      <p:pic>
        <p:nvPicPr>
          <p:cNvPr id="8" name="Kép 7" descr="A képen szöveg, képernyőkép, szoftver, Számítógépes ikon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E3C4BD3-FBF3-74B1-B32E-513E32DE03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616" t="24411" r="38038" b="39076"/>
          <a:stretch>
            <a:fillRect/>
          </a:stretch>
        </p:blipFill>
        <p:spPr>
          <a:xfrm>
            <a:off x="2876000" y="274638"/>
            <a:ext cx="6440000" cy="2735848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B422A259-EF0D-4BC6-045B-80C65D19C903}"/>
              </a:ext>
            </a:extLst>
          </p:cNvPr>
          <p:cNvSpPr txBox="1"/>
          <p:nvPr/>
        </p:nvSpPr>
        <p:spPr>
          <a:xfrm>
            <a:off x="963084" y="5938469"/>
            <a:ext cx="71276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200" b="1" dirty="0"/>
              <a:t>Előfizetők</a:t>
            </a:r>
            <a:r>
              <a:rPr lang="hu-HU" sz="1200" dirty="0"/>
              <a:t>: Dunaújvárosi Egyetem, HUN-REN Rényi Alfréd Matematikai Kutatóintézet, Károli Gáspár Református Egyetem, Magyar Agrár- és Élettudományi Egyetem, </a:t>
            </a:r>
            <a:r>
              <a:rPr lang="hu-HU" sz="1200" b="1" dirty="0"/>
              <a:t>Miskolci Egyetem</a:t>
            </a:r>
            <a:r>
              <a:rPr lang="hu-HU" sz="1200" dirty="0"/>
              <a:t>, Óbudai Egyetem, Pécsi Tudományegyetem, Semmelweis Egyetem és Soproni Egyetem. Forrás: </a:t>
            </a:r>
            <a:r>
              <a:rPr lang="hu-HU" sz="1200" dirty="0">
                <a:hlinkClick r:id="rId3"/>
              </a:rPr>
              <a:t>https://compass.mtak.hu/search/database?search=Scopus%20AI</a:t>
            </a:r>
            <a:r>
              <a:rPr lang="hu-HU" sz="1200" dirty="0"/>
              <a:t> (Letöltés ideje: 2026.01.20.)</a:t>
            </a:r>
          </a:p>
        </p:txBody>
      </p:sp>
    </p:spTree>
    <p:extLst>
      <p:ext uri="{BB962C8B-B14F-4D97-AF65-F5344CB8AC3E}">
        <p14:creationId xmlns:p14="http://schemas.microsoft.com/office/powerpoint/2010/main" val="1357034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1C2738B-8037-10D3-0FD9-E65D8E26A70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20200" y="6124575"/>
            <a:ext cx="2971800" cy="458788"/>
          </a:xfrm>
        </p:spPr>
        <p:txBody>
          <a:bodyPr/>
          <a:lstStyle/>
          <a:p>
            <a:fld id="{0962E8AE-E9F2-4929-BF6D-009CED3370AD}" type="slidenum">
              <a:rPr lang="hu-HU" smtClean="0"/>
              <a:pPr/>
              <a:t>6</a:t>
            </a:fld>
            <a:endParaRPr lang="hu-HU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9EA71E8B-99CC-CC67-E04D-3C8A0AD1C302}"/>
              </a:ext>
            </a:extLst>
          </p:cNvPr>
          <p:cNvSpPr txBox="1"/>
          <p:nvPr/>
        </p:nvSpPr>
        <p:spPr>
          <a:xfrm>
            <a:off x="773724" y="590842"/>
            <a:ext cx="1063517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Vélemények a </a:t>
            </a:r>
            <a:r>
              <a:rPr lang="hu-HU" sz="2400" b="1" dirty="0" err="1"/>
              <a:t>Scopus</a:t>
            </a:r>
            <a:r>
              <a:rPr lang="hu-HU" sz="2400" b="1" dirty="0"/>
              <a:t> AI-</a:t>
            </a:r>
            <a:r>
              <a:rPr lang="hu-HU" sz="2400" b="1" dirty="0" err="1"/>
              <a:t>ról</a:t>
            </a:r>
            <a:r>
              <a:rPr lang="hu-HU" sz="2400" b="1" dirty="0"/>
              <a:t>:</a:t>
            </a:r>
          </a:p>
          <a:p>
            <a:endParaRPr lang="hu-HU" dirty="0"/>
          </a:p>
          <a:p>
            <a:r>
              <a:rPr lang="hu-HU" sz="2000" dirty="0"/>
              <a:t>„</a:t>
            </a:r>
            <a:r>
              <a:rPr lang="hu-HU" sz="2000" i="1" dirty="0"/>
              <a:t>A </a:t>
            </a:r>
            <a:r>
              <a:rPr lang="hu-HU" sz="2000" i="1" dirty="0" err="1"/>
              <a:t>Scopus</a:t>
            </a:r>
            <a:r>
              <a:rPr lang="hu-HU" sz="2000" i="1" dirty="0"/>
              <a:t> MI alkalmazása a doktori képzésben nem rövid távú hatékonyságnövelő eszközként, hanem </a:t>
            </a:r>
            <a:r>
              <a:rPr lang="hu-HU" sz="2000" b="1" i="1" dirty="0"/>
              <a:t>többéves kollektív tanulási infrastruktúraként értelmezendő</a:t>
            </a:r>
            <a:r>
              <a:rPr lang="hu-HU" sz="2000" i="1" dirty="0"/>
              <a:t>. </a:t>
            </a:r>
            <a:r>
              <a:rPr lang="hu-HU" sz="2000" b="1" i="1" dirty="0"/>
              <a:t>A fogalmi térképezés, a feltörekvő témák és a potenciális hipotézisek ismétlődő, közös értelmezése csak időben felhalmozódó módon alakítja át a kutatási gondolkodást </a:t>
            </a:r>
            <a:r>
              <a:rPr lang="hu-HU" sz="2000" i="1" dirty="0"/>
              <a:t>és a műhelymunkát. Ennek megfelelően a </a:t>
            </a:r>
            <a:r>
              <a:rPr lang="hu-HU" sz="2000" i="1" dirty="0" err="1"/>
              <a:t>Scopus</a:t>
            </a:r>
            <a:r>
              <a:rPr lang="hu-HU" sz="2000" i="1" dirty="0"/>
              <a:t> MI hozzájárulása a Doktori Iskolák kreatív tudományos munkahellyé válásához </a:t>
            </a:r>
            <a:r>
              <a:rPr lang="hu-HU" sz="2000" b="1" i="1" dirty="0"/>
              <a:t>közép- és hosszú távon</a:t>
            </a:r>
            <a:r>
              <a:rPr lang="hu-HU" sz="2000" i="1" dirty="0"/>
              <a:t>, intézményesített használat mellett várható. </a:t>
            </a:r>
            <a:r>
              <a:rPr lang="hu-HU" sz="2000" dirty="0"/>
              <a:t>” - Prof. Dr. Makó Csaba, MTA doktor, professzor emeritus (NKE)</a:t>
            </a:r>
          </a:p>
          <a:p>
            <a:endParaRPr lang="hu-HU" sz="2000" dirty="0"/>
          </a:p>
          <a:p>
            <a:r>
              <a:rPr lang="hu-HU" sz="2000" dirty="0"/>
              <a:t>„</a:t>
            </a:r>
            <a:r>
              <a:rPr lang="hu-HU" sz="2000" i="1" dirty="0"/>
              <a:t>1993-ban a könyvtári cédulák alapján raktam össze a PhD-hoz az irodalmat, 2008-ban a nagydoktorihoz már online adatbázisokat alkalmaztam, </a:t>
            </a:r>
            <a:r>
              <a:rPr lang="hu-HU" sz="2000" b="1" i="1" dirty="0"/>
              <a:t>2026-ban a D1-es cikkekhez pedig elengedhetetlen a </a:t>
            </a:r>
            <a:r>
              <a:rPr lang="hu-HU" sz="2000" b="1" i="1" dirty="0" err="1"/>
              <a:t>Scopus</a:t>
            </a:r>
            <a:r>
              <a:rPr lang="hu-HU" sz="2000" b="1" i="1" dirty="0"/>
              <a:t> AI használata</a:t>
            </a:r>
            <a:r>
              <a:rPr lang="hu-HU" sz="2000" i="1" dirty="0"/>
              <a:t>, mivel a hatékonyság érdekében a versenytársak is alkalmazzák, de digitalizáció ide vagy oda, a szakirodalmat továbbra is nekem kell elolvasnom, feldolgoznom, az az alkotómunkához szükséges kreatív intellektusom megőrzésének alapja. </a:t>
            </a:r>
            <a:r>
              <a:rPr lang="hu-HU" sz="2000" dirty="0"/>
              <a:t>” - Prof. Dr. </a:t>
            </a:r>
            <a:r>
              <a:rPr lang="hu-HU" sz="2000" dirty="0" err="1"/>
              <a:t>Michalkó</a:t>
            </a:r>
            <a:r>
              <a:rPr lang="hu-HU" sz="2000" dirty="0"/>
              <a:t> Gábor, MTA doktor, egyetemi tanár, doktori iskola vezető (PE)</a:t>
            </a:r>
          </a:p>
        </p:txBody>
      </p:sp>
    </p:spTree>
    <p:extLst>
      <p:ext uri="{BB962C8B-B14F-4D97-AF65-F5344CB8AC3E}">
        <p14:creationId xmlns:p14="http://schemas.microsoft.com/office/powerpoint/2010/main" val="134304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6D865A7D-62DD-10D1-4919-9AB767D8A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</a:t>
            </a:r>
            <a:r>
              <a:rPr lang="it-IT" dirty="0"/>
              <a:t>Mi a Scopus AI lényege?</a:t>
            </a:r>
            <a:endParaRPr lang="hu-HU" dirty="0"/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95E9F40C-232B-E570-C965-0EA6431D0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9831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dirty="0"/>
              <a:t>A </a:t>
            </a:r>
            <a:r>
              <a:rPr lang="hu-HU" sz="2400" dirty="0" err="1"/>
              <a:t>Scopus</a:t>
            </a:r>
            <a:r>
              <a:rPr lang="hu-HU" sz="2400" dirty="0"/>
              <a:t> AI lehetővé teszi, hogy a felhasználó:</a:t>
            </a:r>
          </a:p>
          <a:p>
            <a:r>
              <a:rPr lang="hu-HU" sz="2400" b="1" dirty="0"/>
              <a:t>teljes mondatokban, kutatási kérdések formájában</a:t>
            </a:r>
            <a:r>
              <a:rPr lang="hu-HU" sz="2400" dirty="0"/>
              <a:t> kommunikáljon,</a:t>
            </a:r>
          </a:p>
          <a:p>
            <a:r>
              <a:rPr lang="hu-HU" sz="2400" b="1" dirty="0"/>
              <a:t>tematikus áttekintést</a:t>
            </a:r>
            <a:r>
              <a:rPr lang="hu-HU" sz="2400" dirty="0"/>
              <a:t>, kulcsfogalmakat és releváns publikációkat kapjon,</a:t>
            </a:r>
          </a:p>
          <a:p>
            <a:r>
              <a:rPr lang="hu-HU" sz="2400" dirty="0"/>
              <a:t>a </a:t>
            </a:r>
            <a:r>
              <a:rPr lang="hu-HU" sz="2400" dirty="0" err="1"/>
              <a:t>Scopus</a:t>
            </a:r>
            <a:r>
              <a:rPr lang="hu-HU" sz="2400" dirty="0"/>
              <a:t> 2003 utáni tartalmára építve </a:t>
            </a:r>
            <a:r>
              <a:rPr lang="hu-HU" sz="2400" b="1" dirty="0"/>
              <a:t>strukturált, értelmezett válaszokat kapjon</a:t>
            </a:r>
            <a:r>
              <a:rPr lang="hu-HU" sz="2400" dirty="0"/>
              <a:t>.</a:t>
            </a:r>
          </a:p>
          <a:p>
            <a:r>
              <a:rPr lang="hu-HU" sz="2400" dirty="0"/>
              <a:t>Nem klasszikus találati listát ad elsődlegesen, hanem: témákra bont, összefoglal, kapcsolódó irodalmat ajánl.</a:t>
            </a:r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B59BF455-66B3-9A15-6573-4C13918E6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9831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sz="3600" dirty="0"/>
              <a:t>Fő funkciók:</a:t>
            </a:r>
          </a:p>
          <a:p>
            <a:pPr marL="514350" indent="-514350">
              <a:buAutoNum type="arabicPeriod"/>
            </a:pPr>
            <a:r>
              <a:rPr lang="hu-HU" sz="3600" b="1" dirty="0"/>
              <a:t>Természetes nyelvű „beszélgetés” </a:t>
            </a:r>
            <a:r>
              <a:rPr lang="hu-HU" sz="3600" dirty="0"/>
              <a:t>(Kutatási kérdések formájában működik (pl. </a:t>
            </a:r>
            <a:r>
              <a:rPr lang="hu-HU" sz="3600" dirty="0" err="1"/>
              <a:t>How</a:t>
            </a:r>
            <a:r>
              <a:rPr lang="hu-HU" sz="3600" dirty="0"/>
              <a:t> </a:t>
            </a:r>
            <a:r>
              <a:rPr lang="hu-HU" sz="3600" dirty="0" err="1"/>
              <a:t>does</a:t>
            </a:r>
            <a:r>
              <a:rPr lang="hu-HU" sz="3600" dirty="0"/>
              <a:t>…, </a:t>
            </a:r>
            <a:r>
              <a:rPr lang="hu-HU" sz="3600" dirty="0" err="1"/>
              <a:t>What</a:t>
            </a:r>
            <a:r>
              <a:rPr lang="hu-HU" sz="3600" dirty="0"/>
              <a:t> </a:t>
            </a:r>
            <a:r>
              <a:rPr lang="hu-HU" sz="3600" dirty="0" err="1"/>
              <a:t>impact</a:t>
            </a:r>
            <a:r>
              <a:rPr lang="hu-HU" sz="3600" dirty="0"/>
              <a:t>…). Több lépéses párbeszédet kezel („</a:t>
            </a:r>
            <a:r>
              <a:rPr lang="hu-HU" sz="3600" dirty="0" err="1"/>
              <a:t>conversation</a:t>
            </a:r>
            <a:r>
              <a:rPr lang="hu-HU" sz="3600" dirty="0"/>
              <a:t>”).)</a:t>
            </a:r>
          </a:p>
          <a:p>
            <a:pPr marL="514350" indent="-514350">
              <a:buAutoNum type="arabicPeriod"/>
            </a:pPr>
            <a:r>
              <a:rPr lang="hu-HU" sz="3600" b="1" dirty="0"/>
              <a:t>Deep </a:t>
            </a:r>
            <a:r>
              <a:rPr lang="hu-HU" sz="3600" b="1" dirty="0" err="1"/>
              <a:t>research</a:t>
            </a:r>
            <a:r>
              <a:rPr lang="hu-HU" sz="3600" b="1" dirty="0"/>
              <a:t> mód </a:t>
            </a:r>
            <a:r>
              <a:rPr lang="hu-HU" sz="3600" dirty="0"/>
              <a:t>(Mélyebb, strukturáltabb elemzést ígér: fő kutatási irányok, fogalmi klaszterek, kulcscikkek és </a:t>
            </a:r>
            <a:r>
              <a:rPr lang="hu-HU" sz="3600" dirty="0" err="1"/>
              <a:t>review</a:t>
            </a:r>
            <a:r>
              <a:rPr lang="hu-HU" sz="3600" dirty="0"/>
              <a:t>-k. Időigényesebb, de </a:t>
            </a:r>
            <a:r>
              <a:rPr lang="hu-HU" sz="3600" dirty="0" err="1"/>
              <a:t>analitikailag</a:t>
            </a:r>
            <a:r>
              <a:rPr lang="hu-HU" sz="3600" dirty="0"/>
              <a:t> gazdagabb válasz.)</a:t>
            </a:r>
          </a:p>
          <a:p>
            <a:pPr marL="514350" indent="-514350">
              <a:buAutoNum type="arabicPeriod"/>
            </a:pPr>
            <a:r>
              <a:rPr lang="hu-HU" sz="3600" b="1" dirty="0"/>
              <a:t>Időbeli lefedettség </a:t>
            </a:r>
            <a:r>
              <a:rPr lang="hu-HU" sz="3600" dirty="0"/>
              <a:t>(2003-tól napjainkig dolgozik a </a:t>
            </a:r>
            <a:r>
              <a:rPr lang="hu-HU" sz="3600" dirty="0" err="1"/>
              <a:t>Scopus</a:t>
            </a:r>
            <a:r>
              <a:rPr lang="hu-HU" sz="3600" dirty="0"/>
              <a:t>-indexelt tartalommal. Ez fontos korlát módszertani szempontból.)</a:t>
            </a:r>
          </a:p>
          <a:p>
            <a:pPr marL="514350" indent="-514350">
              <a:buAutoNum type="arabicPeriod"/>
            </a:pPr>
            <a:r>
              <a:rPr lang="hu-HU" sz="3600" b="1" dirty="0"/>
              <a:t>Konverzációs előzmények </a:t>
            </a:r>
            <a:r>
              <a:rPr lang="hu-HU" sz="3600" dirty="0"/>
              <a:t>(A kutatási „gondolatmenet” követhető, oktatásban jól demonstrálható.)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16DCA85-732D-1579-0797-64D08E3C3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5219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3C4E824-CCB0-4A04-EB92-AE08EC79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Mikor érdemes használni?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658979-5A50-1A1A-E65A-C394BF9494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/>
              <a:t>új kutatási téma gyors feltérképezésére,</a:t>
            </a:r>
          </a:p>
          <a:p>
            <a:r>
              <a:rPr lang="hu-HU" dirty="0"/>
              <a:t>PhD-hallgatók orientálására,</a:t>
            </a:r>
          </a:p>
          <a:p>
            <a:r>
              <a:rPr lang="hu-HU" dirty="0" err="1"/>
              <a:t>grant</a:t>
            </a:r>
            <a:r>
              <a:rPr lang="hu-HU" dirty="0"/>
              <a:t>-előkészítés korai szakaszában,</a:t>
            </a:r>
          </a:p>
          <a:p>
            <a:r>
              <a:rPr lang="hu-HU" dirty="0" err="1"/>
              <a:t>SciVal</a:t>
            </a:r>
            <a:r>
              <a:rPr lang="hu-HU" dirty="0"/>
              <a:t> / </a:t>
            </a:r>
            <a:r>
              <a:rPr lang="hu-HU" dirty="0" err="1"/>
              <a:t>Scopus</a:t>
            </a:r>
            <a:r>
              <a:rPr lang="hu-HU" dirty="0"/>
              <a:t> oktatásban demonstrációs eszközként.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57C2919-EBEB-B046-4958-80F8B079C9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dirty="0"/>
              <a:t>A </a:t>
            </a:r>
            <a:r>
              <a:rPr lang="hu-HU" sz="3600" dirty="0" err="1">
                <a:solidFill>
                  <a:srgbClr val="FF0000"/>
                </a:solidFill>
              </a:rPr>
              <a:t>Scopus</a:t>
            </a:r>
            <a:r>
              <a:rPr lang="hu-HU" sz="3600" dirty="0">
                <a:solidFill>
                  <a:srgbClr val="FF0000"/>
                </a:solidFill>
              </a:rPr>
              <a:t> AI </a:t>
            </a:r>
            <a:r>
              <a:rPr lang="hu-HU" sz="3600" dirty="0"/>
              <a:t>a kutatási kérdések gyors </a:t>
            </a:r>
            <a:r>
              <a:rPr lang="hu-HU" sz="3600" dirty="0" err="1">
                <a:solidFill>
                  <a:srgbClr val="FF0000"/>
                </a:solidFill>
              </a:rPr>
              <a:t>konceptualizálás</a:t>
            </a:r>
            <a:r>
              <a:rPr lang="hu-HU" sz="3600" dirty="0" err="1"/>
              <a:t>át</a:t>
            </a:r>
            <a:r>
              <a:rPr lang="hu-HU" sz="3600" dirty="0"/>
              <a:t> segíti, míg a hagyományos </a:t>
            </a:r>
            <a:r>
              <a:rPr lang="hu-HU" sz="3600" dirty="0" err="1">
                <a:solidFill>
                  <a:schemeClr val="accent3">
                    <a:lumMod val="75000"/>
                  </a:schemeClr>
                </a:solidFill>
              </a:rPr>
              <a:t>Scopus</a:t>
            </a:r>
            <a:r>
              <a:rPr lang="hu-HU" sz="3600" dirty="0">
                <a:solidFill>
                  <a:schemeClr val="accent3">
                    <a:lumMod val="75000"/>
                  </a:schemeClr>
                </a:solidFill>
              </a:rPr>
              <a:t>-keresés</a:t>
            </a:r>
            <a:r>
              <a:rPr lang="hu-HU" sz="3600" dirty="0"/>
              <a:t> és a </a:t>
            </a:r>
            <a:r>
              <a:rPr lang="hu-HU" sz="3600" dirty="0" err="1">
                <a:solidFill>
                  <a:schemeClr val="accent5">
                    <a:lumMod val="75000"/>
                  </a:schemeClr>
                </a:solidFill>
              </a:rPr>
              <a:t>SciVal</a:t>
            </a:r>
            <a:r>
              <a:rPr lang="hu-HU" sz="3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hu-HU" sz="3600" dirty="0"/>
              <a:t>az </a:t>
            </a:r>
            <a:r>
              <a:rPr lang="hu-HU" sz="3600" dirty="0">
                <a:solidFill>
                  <a:schemeClr val="accent5">
                    <a:lumMod val="75000"/>
                  </a:schemeClr>
                </a:solidFill>
              </a:rPr>
              <a:t>elemzés</a:t>
            </a:r>
            <a:r>
              <a:rPr lang="hu-HU" sz="3600" dirty="0"/>
              <a:t> és </a:t>
            </a:r>
            <a:r>
              <a:rPr lang="hu-HU" sz="3600" dirty="0">
                <a:solidFill>
                  <a:schemeClr val="accent5">
                    <a:lumMod val="75000"/>
                  </a:schemeClr>
                </a:solidFill>
              </a:rPr>
              <a:t>értékelés</a:t>
            </a:r>
            <a:r>
              <a:rPr lang="hu-HU" sz="3600" dirty="0"/>
              <a:t> eszköze.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5520948-ADE5-0A01-A09E-48089449E3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0992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9D50E734-DFA9-64E6-92E1-A7BC62345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</a:t>
            </a:r>
            <a:r>
              <a:rPr lang="hu-HU" dirty="0" err="1"/>
              <a:t>Scopus</a:t>
            </a:r>
            <a:r>
              <a:rPr lang="hu-HU" dirty="0"/>
              <a:t> AI legfontosabb funkciói</a:t>
            </a:r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E72233F3-22D9-E527-A4E6-D515594B5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Summary</a:t>
            </a:r>
            <a:r>
              <a:rPr lang="hu-HU" b="1" dirty="0"/>
              <a:t> </a:t>
            </a:r>
            <a:r>
              <a:rPr lang="hu-HU" dirty="0"/>
              <a:t>(Összefoglaló)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Conclusion</a:t>
            </a:r>
            <a:r>
              <a:rPr lang="hu-HU" dirty="0"/>
              <a:t> (Következtetések, Összegzés)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Concept</a:t>
            </a:r>
            <a:r>
              <a:rPr lang="hu-HU" b="1" dirty="0"/>
              <a:t> Map </a:t>
            </a:r>
            <a:r>
              <a:rPr lang="hu-HU" dirty="0"/>
              <a:t>(Fogalmi térkép)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Topic</a:t>
            </a:r>
            <a:r>
              <a:rPr lang="hu-HU" b="1" dirty="0"/>
              <a:t> </a:t>
            </a:r>
            <a:r>
              <a:rPr lang="hu-HU" b="1" dirty="0" err="1"/>
              <a:t>Experts</a:t>
            </a:r>
            <a:r>
              <a:rPr lang="hu-HU" b="1" dirty="0"/>
              <a:t> </a:t>
            </a:r>
            <a:r>
              <a:rPr lang="hu-HU" dirty="0"/>
              <a:t>(Témaszakértők)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Emerging</a:t>
            </a:r>
            <a:r>
              <a:rPr lang="hu-HU" b="1" dirty="0"/>
              <a:t> </a:t>
            </a:r>
            <a:r>
              <a:rPr lang="hu-HU" b="1" dirty="0" err="1"/>
              <a:t>Themes</a:t>
            </a:r>
            <a:r>
              <a:rPr lang="hu-HU" b="1" dirty="0"/>
              <a:t> </a:t>
            </a:r>
            <a:r>
              <a:rPr lang="hu-HU" dirty="0"/>
              <a:t>(Feltörekvő kutatási témák)</a:t>
            </a:r>
          </a:p>
          <a:p>
            <a:pPr marL="914400" lvl="1" indent="-514350"/>
            <a:r>
              <a:rPr lang="hu-HU" b="1" dirty="0" err="1"/>
              <a:t>Potential</a:t>
            </a:r>
            <a:r>
              <a:rPr lang="hu-HU" b="1" dirty="0"/>
              <a:t> </a:t>
            </a:r>
            <a:r>
              <a:rPr lang="hu-HU" b="1" dirty="0" err="1"/>
              <a:t>Hypotheses</a:t>
            </a:r>
            <a:r>
              <a:rPr lang="hu-HU" b="1" dirty="0"/>
              <a:t> </a:t>
            </a:r>
            <a:r>
              <a:rPr lang="hu-HU" dirty="0"/>
              <a:t>(Lehetséges (potenciális) kutatási hipotézisek) 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Expanded</a:t>
            </a:r>
            <a:r>
              <a:rPr lang="hu-HU" b="1" dirty="0"/>
              <a:t> </a:t>
            </a:r>
            <a:r>
              <a:rPr lang="hu-HU" b="1" dirty="0" err="1"/>
              <a:t>Summary</a:t>
            </a:r>
            <a:r>
              <a:rPr lang="hu-HU" b="1" dirty="0"/>
              <a:t> </a:t>
            </a:r>
            <a:r>
              <a:rPr lang="hu-HU" dirty="0"/>
              <a:t>(Részletes összefoglaló)</a:t>
            </a:r>
          </a:p>
          <a:p>
            <a:pPr marL="514350" indent="-514350">
              <a:buFont typeface="+mj-lt"/>
              <a:buAutoNum type="arabicPeriod"/>
            </a:pPr>
            <a:r>
              <a:rPr lang="hu-HU" b="1" dirty="0" err="1"/>
              <a:t>References</a:t>
            </a:r>
            <a:r>
              <a:rPr lang="hu-HU" dirty="0"/>
              <a:t> (Hivatkozások / Felhasznált irodalom)</a:t>
            </a:r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dirty="0" err="1"/>
              <a:t>Scopus</a:t>
            </a:r>
            <a:r>
              <a:rPr lang="hu-HU" dirty="0"/>
              <a:t> AI funkciói a kutatási gondolkodás strukturálását és gyors orientációt szolgálják, de nem helyettesítik a módszertanilag kontrollált irodalomkutatást és </a:t>
            </a:r>
            <a:r>
              <a:rPr lang="hu-HU" dirty="0" err="1"/>
              <a:t>tudománymetriai</a:t>
            </a:r>
            <a:r>
              <a:rPr lang="hu-HU" dirty="0"/>
              <a:t> elemzést.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015A9FD-1213-9D66-EB52-E987444260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2E8AE-E9F2-4929-BF6D-009CED3370AD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765896"/>
      </p:ext>
    </p:extLst>
  </p:cSld>
  <p:clrMapOvr>
    <a:masterClrMapping/>
  </p:clrMapOvr>
</p:sld>
</file>

<file path=ppt/theme/theme1.xml><?xml version="1.0" encoding="utf-8"?>
<a:theme xmlns:a="http://schemas.openxmlformats.org/drawingml/2006/main" name="NKE ÁK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KE">
      <a:majorFont>
        <a:latin typeface="Optima HU Bd"/>
        <a:ea typeface=""/>
        <a:cs typeface=""/>
      </a:majorFont>
      <a:minorFont>
        <a:latin typeface="Optima HU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KE ÁKK" id="{61FC09F6-D5DD-4B19-B4F2-E0FF72B683DE}" vid="{AB13AFA4-25FE-4C97-8CF8-09956D5D128C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 ÁKK</Template>
  <TotalTime>8084</TotalTime>
  <Words>2066</Words>
  <Application>Microsoft Office PowerPoint</Application>
  <PresentationFormat>Szélesvásznú</PresentationFormat>
  <Paragraphs>222</Paragraphs>
  <Slides>20</Slides>
  <Notes>2</Notes>
  <HiddenSlides>1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6" baseType="lpstr">
      <vt:lpstr>Aptos</vt:lpstr>
      <vt:lpstr>Arial</vt:lpstr>
      <vt:lpstr>Calibri</vt:lpstr>
      <vt:lpstr>Optima HU Bd</vt:lpstr>
      <vt:lpstr>Optima HU Rg</vt:lpstr>
      <vt:lpstr>NKE ÁKK</vt:lpstr>
      <vt:lpstr>Bevezetés a Scopus MI használatába </vt:lpstr>
      <vt:lpstr>PowerPoint-bemutató</vt:lpstr>
      <vt:lpstr>I. Scopus AI Query Builder</vt:lpstr>
      <vt:lpstr>1. Scopus AI Query Builder (MI-alapú keresőkérdés-generátor (Scopus))</vt:lpstr>
      <vt:lpstr>II. Scopus AI</vt:lpstr>
      <vt:lpstr>PowerPoint-bemutató</vt:lpstr>
      <vt:lpstr>1. Mi a Scopus AI lényege?</vt:lpstr>
      <vt:lpstr>2. Mikor érdemes használni?</vt:lpstr>
      <vt:lpstr>3. Scopus AI legfontosabb funkciói</vt:lpstr>
      <vt:lpstr>3.1. Summary (Összefoglaló)</vt:lpstr>
      <vt:lpstr>3.2. Conclusion (Következtetések, Összegzés) </vt:lpstr>
      <vt:lpstr>3.3. Concept Map (Fogalmi térkép) </vt:lpstr>
      <vt:lpstr>3.4. Topic Experts (Témaszakértők)</vt:lpstr>
      <vt:lpstr>3.5. Emerging Themes (Feltörekvő kutatási témák)  </vt:lpstr>
      <vt:lpstr>3.5.1. Potential Hypotheses (Lehetséges (potenciális) kutatási hipotézisek) </vt:lpstr>
      <vt:lpstr>3.6. Expanded Summary (Részletes összefoglaló)</vt:lpstr>
      <vt:lpstr>3.7. References (Hivatkozások / Felhasznált irodalom)</vt:lpstr>
      <vt:lpstr>3.8. A kollektív tanulás indikátorai, rövid és közép - hosszútávú perspektívában (Scopus MI elsajátítása a Doktori Iskolák példáján)</vt:lpstr>
      <vt:lpstr>Összefoglalás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Közigazgatási informatika és információrendszerek II.</dc:title>
  <dc:creator>Orbán Anna;Molnár László</dc:creator>
  <cp:lastModifiedBy>Kós Krisztina</cp:lastModifiedBy>
  <cp:revision>343</cp:revision>
  <cp:lastPrinted>2025-11-27T17:37:56Z</cp:lastPrinted>
  <dcterms:created xsi:type="dcterms:W3CDTF">2016-09-11T09:01:12Z</dcterms:created>
  <dcterms:modified xsi:type="dcterms:W3CDTF">2026-02-03T08:44:51Z</dcterms:modified>
</cp:coreProperties>
</file>