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555" r:id="rId3"/>
    <p:sldId id="557" r:id="rId4"/>
    <p:sldId id="558" r:id="rId5"/>
    <p:sldId id="561" r:id="rId6"/>
    <p:sldId id="559" r:id="rId7"/>
    <p:sldId id="560" r:id="rId8"/>
    <p:sldId id="554" r:id="rId9"/>
  </p:sldIdLst>
  <p:sldSz cx="12192000" cy="6858000"/>
  <p:notesSz cx="6761163" cy="99425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4748" autoAdjust="0"/>
  </p:normalViewPr>
  <p:slideViewPr>
    <p:cSldViewPr snapToGrid="0">
      <p:cViewPr varScale="1">
        <p:scale>
          <a:sx n="53" d="100"/>
          <a:sy n="53" d="100"/>
        </p:scale>
        <p:origin x="179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1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885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D0F1D91-57A7-4DF0-845C-2A4D460F9881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885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29762" y="9443663"/>
            <a:ext cx="2929837" cy="49885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0962E8AE-E9F2-4929-BF6D-009CED3370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43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4765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154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295467" y="1916833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946427" y="3933056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661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4207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ia számának helye 6">
            <a:extLst>
              <a:ext uri="{FF2B5EF4-FFF2-40B4-BE49-F238E27FC236}">
                <a16:creationId xmlns:a16="http://schemas.microsoft.com/office/drawing/2014/main" id="{7A21BA40-3F02-4796-B9F9-2F386959C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448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ia számának helye 6">
            <a:extLst>
              <a:ext uri="{FF2B5EF4-FFF2-40B4-BE49-F238E27FC236}">
                <a16:creationId xmlns:a16="http://schemas.microsoft.com/office/drawing/2014/main" id="{53E8FA49-B5D8-4E25-892A-2A32DCF78C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663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ia számának helye 6">
            <a:extLst>
              <a:ext uri="{FF2B5EF4-FFF2-40B4-BE49-F238E27FC236}">
                <a16:creationId xmlns:a16="http://schemas.microsoft.com/office/drawing/2014/main" id="{F70CBF91-5EE0-484C-B308-03F856C3C2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974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829CA0-E457-40CE-A54F-7A17AF769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550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ia számának helye 6">
            <a:extLst>
              <a:ext uri="{FF2B5EF4-FFF2-40B4-BE49-F238E27FC236}">
                <a16:creationId xmlns:a16="http://schemas.microsoft.com/office/drawing/2014/main" id="{0D0EC726-1E18-499F-B9DF-28CE49A723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37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21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460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2981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35789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24772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S:\NKE_SIRH_KSI\Social_Media\Koncepcio_prezi\NKE_emblema_fekete_CMYK.png"/>
          <p:cNvPicPr>
            <a:picLocks noChangeAspect="1" noChangeArrowheads="1"/>
          </p:cNvPicPr>
          <p:nvPr/>
        </p:nvPicPr>
        <p:blipFill rotWithShape="1">
          <a:blip r:embed="rId11" cstate="screen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42120" y="2130641"/>
            <a:ext cx="6249881" cy="47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043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cxnSp>
        <p:nvCxnSpPr>
          <p:cNvPr id="19" name="Egyenes összekötő 18"/>
          <p:cNvCxnSpPr/>
          <p:nvPr/>
        </p:nvCxnSpPr>
        <p:spPr>
          <a:xfrm>
            <a:off x="4804642" y="6146140"/>
            <a:ext cx="2582717" cy="0"/>
          </a:xfrm>
          <a:prstGeom prst="line">
            <a:avLst/>
          </a:prstGeom>
          <a:ln>
            <a:solidFill>
              <a:srgbClr val="8E1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églalap 3"/>
          <p:cNvSpPr/>
          <p:nvPr/>
        </p:nvSpPr>
        <p:spPr>
          <a:xfrm>
            <a:off x="0" y="1"/>
            <a:ext cx="599717" cy="6858001"/>
          </a:xfrm>
          <a:prstGeom prst="rect">
            <a:avLst/>
          </a:prstGeom>
          <a:solidFill>
            <a:srgbClr val="8E1727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2BE3-4489-4F05-8A17-BC2D07CD68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40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8E172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i.org/10.13140/RG.2.2.30019.26401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15482" y="1880481"/>
            <a:ext cx="9651213" cy="1548519"/>
          </a:xfrm>
        </p:spPr>
        <p:txBody>
          <a:bodyPr>
            <a:noAutofit/>
          </a:bodyPr>
          <a:lstStyle/>
          <a:p>
            <a:pPr algn="ctr"/>
            <a:r>
              <a:rPr lang="hu-HU" sz="3600" dirty="0"/>
              <a:t>Gondolatok az intézményi koncentrációról és a belterjességről 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33378" y="3429000"/>
            <a:ext cx="9833317" cy="3029125"/>
          </a:xfrm>
        </p:spPr>
        <p:txBody>
          <a:bodyPr>
            <a:normAutofit lnSpcReduction="10000"/>
          </a:bodyPr>
          <a:lstStyle/>
          <a:p>
            <a:pPr algn="ctr"/>
            <a:r>
              <a:rPr lang="hu-HU" sz="2800" dirty="0"/>
              <a:t>Helyszín:</a:t>
            </a:r>
          </a:p>
          <a:p>
            <a:pPr algn="ctr"/>
            <a:r>
              <a:rPr lang="hu-HU" sz="2800" dirty="0"/>
              <a:t>Miskolci Egyetem </a:t>
            </a:r>
          </a:p>
          <a:p>
            <a:pPr algn="ctr"/>
            <a:r>
              <a:rPr lang="pt-BR" sz="2800" dirty="0"/>
              <a:t>Szenátus terem (A/4. épület I. emelet 149.)</a:t>
            </a:r>
            <a:r>
              <a:rPr lang="hu-HU" sz="2800" dirty="0"/>
              <a:t> </a:t>
            </a:r>
          </a:p>
          <a:p>
            <a:pPr algn="ctr"/>
            <a:r>
              <a:rPr lang="hu-HU" sz="2800" dirty="0"/>
              <a:t>Időpont: 2026. február 2.</a:t>
            </a:r>
          </a:p>
          <a:p>
            <a:pPr algn="ctr"/>
            <a:r>
              <a:rPr lang="hu-HU" sz="2800" dirty="0"/>
              <a:t>Dr. habil Sasvári Péter</a:t>
            </a:r>
          </a:p>
          <a:p>
            <a:pPr algn="ctr"/>
            <a:r>
              <a:rPr lang="hu-HU" sz="2800" dirty="0"/>
              <a:t>E-mail: sasvari.peter@uni-miskolc.hu</a:t>
            </a:r>
          </a:p>
        </p:txBody>
      </p:sp>
    </p:spTree>
    <p:extLst>
      <p:ext uri="{BB962C8B-B14F-4D97-AF65-F5344CB8AC3E}">
        <p14:creationId xmlns:p14="http://schemas.microsoft.com/office/powerpoint/2010/main" val="22819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28"/>
    </mc:Choice>
    <mc:Fallback xmlns="">
      <p:transition spd="slow" advTm="1792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5808998-9FC8-3AFF-2D8B-8F18592FFD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20200" y="6124575"/>
            <a:ext cx="2971800" cy="458788"/>
          </a:xfrm>
        </p:spPr>
        <p:txBody>
          <a:bodyPr/>
          <a:lstStyle/>
          <a:p>
            <a:fld id="{0962E8AE-E9F2-4929-BF6D-009CED3370AD}" type="slidenum">
              <a:rPr lang="hu-HU" smtClean="0"/>
              <a:pPr/>
              <a:t>2</a:t>
            </a:fld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217888B-9C41-9430-FFCB-C41281B04BF7}"/>
              </a:ext>
            </a:extLst>
          </p:cNvPr>
          <p:cNvSpPr txBox="1"/>
          <p:nvPr/>
        </p:nvSpPr>
        <p:spPr>
          <a:xfrm>
            <a:off x="980049" y="274637"/>
            <a:ext cx="1101500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hu-HU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</a:t>
            </a:r>
            <a:r>
              <a:rPr lang="hu-HU" sz="1800" b="1" i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MISKOLCI EGYETEM </a:t>
            </a:r>
            <a:r>
              <a:rPr lang="hu-HU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TUDOMÁNYOS TANÁCSÁNAK TAGJAI ÉS MEGHÍVOTTAI RÉSZÉRE</a:t>
            </a:r>
            <a:endParaRPr lang="hu-HU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Tisztelt Kollégák!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Meghívjuk Önöket a Miskolci Egyetem Tudományos Tanácsának 2026. február 2-án, hétfőn 14.00 órakor kezdődő ülésére.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Az ülés helyszíne: Szenátus terem (A/4. épület I. emelet 149.)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Napirendi pontok: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1.    A Miskolci Egyetem rektorának és innovációs és tudományos rektorhelyettesének köszöntője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2.    A Tudományos Tanács elnökének megnyitója (előterjesztő: Prof. Dr. Szabó Norbert Péter elnök)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3.    A 2025. évi QS-rangsor idézettségi listájának előterjesztése (előterjesztő: Prof. Dr. Szabó Norbert Péter elnök)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4.    Tájékoztatás a tudományos kiválósági pályázatról és a publikációs indikátorok aktuális állásáról (előterjesztő: Prof. Dr. Szűcs Péter innovációs és tudományos rektorhelyettes)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5.    Tájékoztató az </a:t>
            </a:r>
            <a:r>
              <a:rPr lang="hu-HU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open</a:t>
            </a: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hu-HU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access</a:t>
            </a: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támogatásról 2026-ban a Miskolci Egyetemen (előterjesztő: Prof. Dr. Szűcs Péter innovációs és tudományos rektorhelyettes)</a:t>
            </a:r>
          </a:p>
          <a:p>
            <a:pPr algn="l" fontAlgn="base">
              <a:buNone/>
            </a:pPr>
            <a:r>
              <a:rPr lang="hu-HU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6.    Gondolatok az intézményi koncentrációról és a belterjességről (előterjesztő: Dr. Sasvári Péter </a:t>
            </a:r>
            <a:r>
              <a:rPr lang="hu-HU" sz="1800" b="1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tudománymetriai</a:t>
            </a:r>
            <a:r>
              <a:rPr lang="hu-HU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referens)</a:t>
            </a:r>
          </a:p>
          <a:p>
            <a:pPr algn="l" fontAlgn="base">
              <a:buNone/>
            </a:pPr>
            <a:r>
              <a:rPr lang="hu-HU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7.    Bevezetés a </a:t>
            </a:r>
            <a:r>
              <a:rPr lang="hu-HU" sz="180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Scopus</a:t>
            </a:r>
            <a:r>
              <a:rPr lang="hu-HU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MI használatába (előterjesztő: Dr. Sasvári Péter </a:t>
            </a:r>
            <a:r>
              <a:rPr lang="hu-HU" sz="180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tudománymetriai</a:t>
            </a:r>
            <a:r>
              <a:rPr lang="hu-HU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referens)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8.    Egyebek, diszkusszió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Megtisztelő jelenlétükre számítva,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üdvözlettel: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Prof. Dr. Szabó Norbert Péter                                         Prof. Dr. Szűcs Péter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Tudományos Tanács elnöke                                   innovációs és tudományos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                                                rektorhelyettes</a:t>
            </a:r>
          </a:p>
        </p:txBody>
      </p:sp>
    </p:spTree>
    <p:extLst>
      <p:ext uri="{BB962C8B-B14F-4D97-AF65-F5344CB8AC3E}">
        <p14:creationId xmlns:p14="http://schemas.microsoft.com/office/powerpoint/2010/main" val="1830491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C82B465A-7279-D1DB-C53D-545BAD79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1. Miért probléma a belterjesség?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06D607A-3CA2-AB11-9BCA-DFACA81DB2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/>
              <a:t>Belterjesség</a:t>
            </a:r>
            <a:r>
              <a:rPr lang="hu-HU" dirty="0"/>
              <a:t>: amikor egy folyóiratban aránytalanul magas az azonos intézményhez kötődő szerzők által jegyzett közlemények aránya</a:t>
            </a:r>
          </a:p>
          <a:p>
            <a:r>
              <a:rPr lang="hu-HU" dirty="0"/>
              <a:t>Gyakran a szerkesztőség intézményi környezetéhez kötődik</a:t>
            </a:r>
          </a:p>
          <a:p>
            <a:r>
              <a:rPr lang="hu-HU" dirty="0"/>
              <a:t>Nem pusztán szerkesztési kérdés, hanem</a:t>
            </a:r>
          </a:p>
          <a:p>
            <a:pPr lvl="1"/>
            <a:r>
              <a:rPr lang="hu-HU" dirty="0"/>
              <a:t>tudományos minőségi,</a:t>
            </a:r>
          </a:p>
          <a:p>
            <a:pPr lvl="1"/>
            <a:r>
              <a:rPr lang="hu-HU" dirty="0"/>
              <a:t>etikai,</a:t>
            </a:r>
          </a:p>
          <a:p>
            <a:pPr lvl="1"/>
            <a:r>
              <a:rPr lang="hu-HU" dirty="0"/>
              <a:t>és reputációs probléma</a:t>
            </a:r>
          </a:p>
          <a:p>
            <a:pPr marL="0" indent="0">
              <a:buNone/>
            </a:pPr>
            <a:r>
              <a:rPr lang="hu-HU" dirty="0"/>
              <a:t>Nemzetközi indexelők (</a:t>
            </a:r>
            <a:r>
              <a:rPr lang="hu-HU" dirty="0" err="1"/>
              <a:t>Scopus</a:t>
            </a:r>
            <a:r>
              <a:rPr lang="hu-HU" dirty="0"/>
              <a:t>, </a:t>
            </a:r>
            <a:r>
              <a:rPr lang="hu-HU" dirty="0" err="1"/>
              <a:t>WoS</a:t>
            </a:r>
            <a:r>
              <a:rPr lang="hu-HU" dirty="0"/>
              <a:t>) számára kockázati jelzés</a:t>
            </a: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1AE2F9FA-854A-F33C-6814-FE25C4C4BC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/>
              <a:t>A belterjesség három fő csatornán keresztül rontja a tudományos teljesítményt:</a:t>
            </a:r>
          </a:p>
          <a:p>
            <a:r>
              <a:rPr lang="hu-HU" dirty="0"/>
              <a:t>Kiválasztási torzítás</a:t>
            </a:r>
          </a:p>
          <a:p>
            <a:pPr lvl="1"/>
            <a:r>
              <a:rPr lang="hu-HU" dirty="0"/>
              <a:t>„belső” kéziratok előnyben részesítése</a:t>
            </a:r>
          </a:p>
          <a:p>
            <a:pPr lvl="1"/>
            <a:r>
              <a:rPr lang="hu-HU" dirty="0"/>
              <a:t>csökken a verseny és az újdonságtartalom</a:t>
            </a:r>
          </a:p>
          <a:p>
            <a:r>
              <a:rPr lang="hu-HU" dirty="0"/>
              <a:t>Hálózati zártság</a:t>
            </a:r>
          </a:p>
          <a:p>
            <a:pPr lvl="1"/>
            <a:r>
              <a:rPr lang="hu-HU" dirty="0"/>
              <a:t>szűk szerzői és hivatkozási kör</a:t>
            </a:r>
          </a:p>
          <a:p>
            <a:pPr lvl="1"/>
            <a:r>
              <a:rPr lang="hu-HU" dirty="0"/>
              <a:t>alacsonyabb nemzetközi hatás és idézettség</a:t>
            </a:r>
          </a:p>
          <a:p>
            <a:r>
              <a:rPr lang="hu-HU" dirty="0"/>
              <a:t>Reputációs kockázat</a:t>
            </a:r>
          </a:p>
          <a:p>
            <a:pPr lvl="1"/>
            <a:r>
              <a:rPr lang="hu-HU" dirty="0"/>
              <a:t>külső szerzők elriasztása</a:t>
            </a:r>
          </a:p>
          <a:p>
            <a:pPr lvl="1"/>
            <a:r>
              <a:rPr lang="hu-HU" dirty="0"/>
              <a:t>indexelési és minősítési esélyek romlása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FF4727D-6A90-16F5-7FA4-B90902E710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607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7FA6EC-4F57-D16E-67EA-9FF9F5476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A belterjesség kategóriái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2DEBB3-B7FD-B9D3-52CF-7E39F9142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834597" cy="49831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/>
              <a:t>A vizsgálat </a:t>
            </a:r>
            <a:r>
              <a:rPr lang="hu-HU" b="1" dirty="0"/>
              <a:t>négy</a:t>
            </a:r>
            <a:r>
              <a:rPr lang="hu-HU" dirty="0"/>
              <a:t> státuszt különít el az intézményi koncentráció alapján:</a:t>
            </a:r>
          </a:p>
          <a:p>
            <a:r>
              <a:rPr lang="hu-HU" b="1" dirty="0">
                <a:solidFill>
                  <a:srgbClr val="FF0000"/>
                </a:solidFill>
              </a:rPr>
              <a:t>Kritikus</a:t>
            </a:r>
            <a:r>
              <a:rPr lang="hu-HU" dirty="0"/>
              <a:t> belterjesség</a:t>
            </a:r>
          </a:p>
          <a:p>
            <a:pPr lvl="1"/>
            <a:r>
              <a:rPr lang="hu-HU" dirty="0"/>
              <a:t>≥ 66% azonos intézményhez kötődő szerző→ nem kívánatos, rendszerszintű kockázat</a:t>
            </a:r>
          </a:p>
          <a:p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Közepes</a:t>
            </a:r>
            <a:r>
              <a:rPr lang="hu-HU" dirty="0"/>
              <a:t> kitettség</a:t>
            </a:r>
          </a:p>
          <a:p>
            <a:pPr lvl="1"/>
            <a:r>
              <a:rPr lang="hu-HU" dirty="0"/>
              <a:t>33–66%→ figyelmeztető zóna</a:t>
            </a:r>
          </a:p>
          <a:p>
            <a:r>
              <a:rPr lang="hu-HU" b="1" dirty="0">
                <a:solidFill>
                  <a:schemeClr val="accent3">
                    <a:lumMod val="50000"/>
                  </a:schemeClr>
                </a:solidFill>
              </a:rPr>
              <a:t>Egészséges</a:t>
            </a:r>
            <a:r>
              <a:rPr lang="hu-HU" dirty="0"/>
              <a:t> szerzői diverzitás</a:t>
            </a:r>
          </a:p>
          <a:p>
            <a:pPr lvl="1"/>
            <a:r>
              <a:rPr lang="hu-HU" dirty="0"/>
              <a:t>&lt; 33%→ jó gyakorlat, indexelési szempontból kedvező</a:t>
            </a:r>
          </a:p>
          <a:p>
            <a:r>
              <a:rPr lang="hu-HU" dirty="0"/>
              <a:t>Nincs megjelenés</a:t>
            </a:r>
          </a:p>
          <a:p>
            <a:pPr lvl="1"/>
            <a:r>
              <a:rPr lang="hu-HU" dirty="0"/>
              <a:t>nincs MTMT-ben rögzített közlemény→ aktivitási vagy adminisztratív probléma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970FBA1-54ED-DAD9-73C8-A042CF7B9E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/>
              <a:t>Belterjesség</a:t>
            </a:r>
            <a:r>
              <a:rPr lang="hu-HU" dirty="0"/>
              <a:t> és megjelenési mintázatok az MTA IX. Osztály hazai folyóirataiban 2024-ben</a:t>
            </a:r>
          </a:p>
          <a:p>
            <a:endParaRPr lang="hu-HU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FD19AF-1A50-9F1E-0386-299085FBD7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4</a:t>
            </a:fld>
            <a:endParaRPr lang="hu-HU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40E90E71-C6B4-9AB2-90C8-DE50C09FC6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625"/>
          <a:stretch>
            <a:fillRect/>
          </a:stretch>
        </p:blipFill>
        <p:spPr>
          <a:xfrm>
            <a:off x="5261691" y="2698431"/>
            <a:ext cx="6430008" cy="2832735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211CF908-0145-0967-DD07-CC1047C7CB5F}"/>
              </a:ext>
            </a:extLst>
          </p:cNvPr>
          <p:cNvSpPr txBox="1"/>
          <p:nvPr/>
        </p:nvSpPr>
        <p:spPr>
          <a:xfrm>
            <a:off x="4487593" y="6124575"/>
            <a:ext cx="7069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Forrás: Sasvári Péter (2025): Hazai társadalomtudományi lapok intézményi koncentrációja 2024-ben, </a:t>
            </a:r>
            <a:r>
              <a:rPr lang="hu-HU" sz="1400" dirty="0">
                <a:hlinkClick r:id="rId3"/>
              </a:rPr>
              <a:t>http://doi.org/10.13140/RG.2.2.30019.26401</a:t>
            </a:r>
            <a:r>
              <a:rPr lang="hu-HU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1719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100487-A86C-16E7-FE49-A1D23E47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8988"/>
          </a:xfrm>
        </p:spPr>
        <p:txBody>
          <a:bodyPr>
            <a:noAutofit/>
          </a:bodyPr>
          <a:lstStyle/>
          <a:p>
            <a:r>
              <a:rPr lang="hu-HU" sz="2400" dirty="0"/>
              <a:t>3. Miskolci Egyetem folyóirataiban megjelent cikkek száma 2021 és 2025 között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0ECF32F-EE06-27C3-2963-425D80CF59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5</a:t>
            </a:fld>
            <a:endParaRPr lang="hu-HU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447ED1D6-3093-D211-9C13-956AB6E31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245" y="1173626"/>
            <a:ext cx="9509253" cy="4849846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4EEEF763-BE45-B0DC-6554-27AD8F5F8B89}"/>
              </a:ext>
            </a:extLst>
          </p:cNvPr>
          <p:cNvSpPr txBox="1"/>
          <p:nvPr/>
        </p:nvSpPr>
        <p:spPr>
          <a:xfrm>
            <a:off x="985245" y="6275585"/>
            <a:ext cx="1783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/>
              <a:t>Forrás: MTMT alapján</a:t>
            </a:r>
          </a:p>
        </p:txBody>
      </p:sp>
    </p:spTree>
    <p:extLst>
      <p:ext uri="{BB962C8B-B14F-4D97-AF65-F5344CB8AC3E}">
        <p14:creationId xmlns:p14="http://schemas.microsoft.com/office/powerpoint/2010/main" val="283998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FBCBFD-279F-FC9D-A083-44D1A507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4. Intézményi </a:t>
            </a:r>
            <a:r>
              <a:rPr lang="hu-HU" dirty="0" err="1"/>
              <a:t>affiliáció</a:t>
            </a:r>
            <a:r>
              <a:rPr lang="hu-HU" dirty="0"/>
              <a:t> és belterjesség alakulása a Miskolci Egyetem folyóirataiban 2021 és 2025 között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41BEC50-0CCE-DD85-4BF4-84F677821E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6</a:t>
            </a:fld>
            <a:endParaRPr lang="hu-HU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F8A67F67-E3FE-D95D-9096-5B27F5D66C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108" y="1445964"/>
            <a:ext cx="9598159" cy="490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76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AF752E-2DE9-B083-5D6E-E062A7793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5. Összegzés – Intézményi </a:t>
            </a:r>
            <a:r>
              <a:rPr lang="hu-HU" dirty="0" err="1"/>
              <a:t>affiliáció</a:t>
            </a:r>
            <a:r>
              <a:rPr lang="hu-HU" dirty="0"/>
              <a:t> és belterjesség a Miskolci Egyetem folyóirataiban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A0053A-F689-5894-B6FF-5BF93413F1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983160"/>
          </a:xfrm>
        </p:spPr>
        <p:txBody>
          <a:bodyPr>
            <a:noAutofit/>
          </a:bodyPr>
          <a:lstStyle/>
          <a:p>
            <a:r>
              <a:rPr lang="hu-HU" sz="2400" dirty="0"/>
              <a:t>Az adatok alapján a Miskolci Egyetem </a:t>
            </a:r>
            <a:r>
              <a:rPr lang="hu-HU" sz="2400" b="1" dirty="0">
                <a:solidFill>
                  <a:srgbClr val="FF0000"/>
                </a:solidFill>
              </a:rPr>
              <a:t>több folyóiratánál tartósan magas (≥66%) intézményi koncentráció </a:t>
            </a:r>
            <a:r>
              <a:rPr lang="hu-HU" sz="2400" dirty="0"/>
              <a:t>figyelhető meg→ kritikus vagy közepes belterjességi kitettség jellemző</a:t>
            </a:r>
          </a:p>
          <a:p>
            <a:r>
              <a:rPr lang="hu-HU" sz="2400" dirty="0"/>
              <a:t>Pozitív kivételek is megjelennek: </a:t>
            </a:r>
            <a:r>
              <a:rPr lang="hu-HU" sz="2400" b="1" dirty="0">
                <a:solidFill>
                  <a:schemeClr val="accent3">
                    <a:lumMod val="50000"/>
                  </a:schemeClr>
                </a:solidFill>
              </a:rPr>
              <a:t>nemzetközileg nyitott, indexált folyóiratoknál tartósan alacsony (&lt;33%) belterjesség</a:t>
            </a:r>
            <a:r>
              <a:rPr lang="hu-HU" sz="2400" dirty="0"/>
              <a:t>→ igazoltan jobb láthatósági és reputációs profil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9BA26D7-469F-5665-3121-2B130A070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983161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Időbeli trend:</a:t>
            </a:r>
          </a:p>
          <a:p>
            <a:pPr lvl="1"/>
            <a:r>
              <a:rPr lang="hu-HU" dirty="0"/>
              <a:t>néhány lapnál csökkenő belterjesség (nyitás külső szerzők felé),</a:t>
            </a:r>
          </a:p>
          <a:p>
            <a:pPr lvl="1"/>
            <a:r>
              <a:rPr lang="hu-HU" dirty="0"/>
              <a:t>másoknál stagnálás vagy </a:t>
            </a:r>
            <a:r>
              <a:rPr lang="hu-HU" dirty="0" err="1"/>
              <a:t>újratermelődés</a:t>
            </a:r>
            <a:r>
              <a:rPr lang="hu-HU" dirty="0"/>
              <a:t>, különösen alacsonyabb publikációs volumen mellett</a:t>
            </a:r>
          </a:p>
          <a:p>
            <a:r>
              <a:rPr lang="hu-HU" dirty="0"/>
              <a:t>Stratégiai következtetés:</a:t>
            </a:r>
          </a:p>
          <a:p>
            <a:pPr lvl="1"/>
            <a:r>
              <a:rPr lang="hu-HU" dirty="0"/>
              <a:t>a belterjesség nem elszigetelt jelenség, hanem intézményi szintű kockázat a</a:t>
            </a:r>
          </a:p>
          <a:p>
            <a:pPr lvl="2"/>
            <a:r>
              <a:rPr lang="hu-HU" dirty="0" err="1"/>
              <a:t>Scopus</a:t>
            </a:r>
            <a:r>
              <a:rPr lang="hu-HU" dirty="0"/>
              <a:t> / </a:t>
            </a:r>
            <a:r>
              <a:rPr lang="hu-HU" dirty="0" err="1"/>
              <a:t>WoS</a:t>
            </a:r>
            <a:r>
              <a:rPr lang="hu-HU" dirty="0"/>
              <a:t> </a:t>
            </a:r>
            <a:r>
              <a:rPr lang="hu-HU" dirty="0" err="1"/>
              <a:t>indexelhetőség</a:t>
            </a:r>
            <a:r>
              <a:rPr lang="hu-HU" dirty="0"/>
              <a:t>,</a:t>
            </a:r>
          </a:p>
          <a:p>
            <a:pPr lvl="2"/>
            <a:r>
              <a:rPr lang="hu-HU" dirty="0"/>
              <a:t>nemzetközi idézettség,</a:t>
            </a:r>
          </a:p>
          <a:p>
            <a:pPr lvl="2"/>
            <a:r>
              <a:rPr lang="hu-HU" dirty="0"/>
              <a:t>és hosszú távú tudományos reputáció szempontjából</a:t>
            </a:r>
          </a:p>
          <a:p>
            <a:pPr marL="0" indent="0">
              <a:buNone/>
            </a:pPr>
            <a:r>
              <a:rPr lang="hu-HU" dirty="0"/>
              <a:t>Kulcsüzenet:👉 A &lt;33%-os egyintézményes arány nemcsak „jó gyakorlat”, </a:t>
            </a:r>
            <a:r>
              <a:rPr lang="hu-HU" dirty="0" err="1"/>
              <a:t>hanemreális</a:t>
            </a:r>
            <a:r>
              <a:rPr lang="hu-HU" dirty="0"/>
              <a:t> minőségbiztosítási és rangsorolási célérték a Miskolci Egyetem folyóiratai számára.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F58D9FF-1210-D42F-CE24-1037F9B6EC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7593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FA714F15-6B10-7B78-1884-7C39685CD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C2EB643F-AF30-A0B4-BDAB-A32FE2567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Dr. habil Sasvári Péter</a:t>
            </a:r>
          </a:p>
          <a:p>
            <a:r>
              <a:rPr lang="fr-FR" dirty="0"/>
              <a:t>E-mail: </a:t>
            </a:r>
            <a:r>
              <a:rPr lang="fr-FR" dirty="0" err="1"/>
              <a:t>sasvari.peter@uni</a:t>
            </a:r>
            <a:r>
              <a:rPr lang="fr-FR" dirty="0"/>
              <a:t>-</a:t>
            </a:r>
            <a:r>
              <a:rPr lang="hu-HU" dirty="0"/>
              <a:t>miskolc.hu</a:t>
            </a:r>
            <a:endParaRPr lang="fr-FR" dirty="0"/>
          </a:p>
        </p:txBody>
      </p:sp>
      <p:sp>
        <p:nvSpPr>
          <p:cNvPr id="2" name="Dia számának helye 1">
            <a:extLst>
              <a:ext uri="{FF2B5EF4-FFF2-40B4-BE49-F238E27FC236}">
                <a16:creationId xmlns:a16="http://schemas.microsoft.com/office/drawing/2014/main" id="{EA37015E-921A-A77A-776D-DE71C8396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126336"/>
      </p:ext>
    </p:extLst>
  </p:cSld>
  <p:clrMapOvr>
    <a:masterClrMapping/>
  </p:clrMapOvr>
</p:sld>
</file>

<file path=ppt/theme/theme1.xml><?xml version="1.0" encoding="utf-8"?>
<a:theme xmlns:a="http://schemas.openxmlformats.org/drawingml/2006/main" name="NKE ÁK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KE">
      <a:majorFont>
        <a:latin typeface="Optima HU Bd"/>
        <a:ea typeface=""/>
        <a:cs typeface=""/>
      </a:majorFont>
      <a:minorFont>
        <a:latin typeface="Optima HU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KE ÁKK" id="{61FC09F6-D5DD-4B19-B4F2-E0FF72B683DE}" vid="{AB13AFA4-25FE-4C97-8CF8-09956D5D128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 ÁKK</Template>
  <TotalTime>8335</TotalTime>
  <Words>665</Words>
  <Application>Microsoft Office PowerPoint</Application>
  <PresentationFormat>Szélesvásznú</PresentationFormat>
  <Paragraphs>82</Paragraphs>
  <Slides>8</Slides>
  <Notes>2</Notes>
  <HiddenSlides>1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Optima HU Bd</vt:lpstr>
      <vt:lpstr>Optima HU Rg</vt:lpstr>
      <vt:lpstr>NKE ÁKK</vt:lpstr>
      <vt:lpstr>Gondolatok az intézményi koncentrációról és a belterjességről  </vt:lpstr>
      <vt:lpstr>PowerPoint-bemutató</vt:lpstr>
      <vt:lpstr>1. Miért probléma a belterjesség?</vt:lpstr>
      <vt:lpstr>2. A belterjesség kategóriái</vt:lpstr>
      <vt:lpstr>3. Miskolci Egyetem folyóirataiban megjelent cikkek száma 2021 és 2025 között</vt:lpstr>
      <vt:lpstr>4. Intézményi affiliáció és belterjesség alakulása a Miskolci Egyetem folyóirataiban 2021 és 2025 között</vt:lpstr>
      <vt:lpstr>5. Összegzés – Intézményi affiliáció és belterjesség a Miskolci Egyetem folyóirataiban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Közigazgatási informatika és információrendszerek II.</dc:title>
  <dc:creator>Orbán Anna;Molnár László</dc:creator>
  <cp:lastModifiedBy>Kós Krisztina</cp:lastModifiedBy>
  <cp:revision>344</cp:revision>
  <cp:lastPrinted>2025-11-27T17:37:56Z</cp:lastPrinted>
  <dcterms:created xsi:type="dcterms:W3CDTF">2016-09-11T09:01:12Z</dcterms:created>
  <dcterms:modified xsi:type="dcterms:W3CDTF">2026-02-03T08:44:34Z</dcterms:modified>
</cp:coreProperties>
</file>